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sldIdLst>
    <p:sldId id="262" r:id="rId2"/>
    <p:sldId id="259" r:id="rId3"/>
    <p:sldId id="276" r:id="rId4"/>
    <p:sldId id="277" r:id="rId5"/>
    <p:sldId id="283" r:id="rId6"/>
    <p:sldId id="317" r:id="rId7"/>
    <p:sldId id="318" r:id="rId8"/>
    <p:sldId id="319" r:id="rId9"/>
    <p:sldId id="351" r:id="rId10"/>
    <p:sldId id="261" r:id="rId11"/>
    <p:sldId id="296" r:id="rId12"/>
    <p:sldId id="295" r:id="rId13"/>
    <p:sldId id="297" r:id="rId14"/>
    <p:sldId id="298" r:id="rId15"/>
    <p:sldId id="278" r:id="rId16"/>
    <p:sldId id="279" r:id="rId17"/>
    <p:sldId id="315" r:id="rId18"/>
    <p:sldId id="320" r:id="rId19"/>
    <p:sldId id="288" r:id="rId20"/>
    <p:sldId id="332" r:id="rId21"/>
    <p:sldId id="300" r:id="rId22"/>
    <p:sldId id="352" r:id="rId23"/>
    <p:sldId id="333" r:id="rId24"/>
    <p:sldId id="314" r:id="rId25"/>
    <p:sldId id="353" r:id="rId26"/>
    <p:sldId id="334" r:id="rId27"/>
    <p:sldId id="316" r:id="rId28"/>
    <p:sldId id="354" r:id="rId29"/>
    <p:sldId id="335" r:id="rId30"/>
    <p:sldId id="303" r:id="rId31"/>
    <p:sldId id="355" r:id="rId32"/>
    <p:sldId id="336" r:id="rId33"/>
    <p:sldId id="301" r:id="rId34"/>
    <p:sldId id="356" r:id="rId35"/>
    <p:sldId id="337" r:id="rId36"/>
    <p:sldId id="313" r:id="rId37"/>
    <p:sldId id="357" r:id="rId38"/>
    <p:sldId id="338" r:id="rId39"/>
    <p:sldId id="302" r:id="rId40"/>
    <p:sldId id="358" r:id="rId41"/>
    <p:sldId id="339" r:id="rId42"/>
    <p:sldId id="304" r:id="rId43"/>
    <p:sldId id="359" r:id="rId44"/>
    <p:sldId id="340" r:id="rId45"/>
    <p:sldId id="305" r:id="rId46"/>
    <p:sldId id="360" r:id="rId47"/>
    <p:sldId id="321" r:id="rId48"/>
    <p:sldId id="322" r:id="rId49"/>
    <p:sldId id="341" r:id="rId50"/>
    <p:sldId id="323" r:id="rId51"/>
    <p:sldId id="361" r:id="rId52"/>
    <p:sldId id="342" r:id="rId53"/>
    <p:sldId id="324" r:id="rId54"/>
    <p:sldId id="362" r:id="rId55"/>
    <p:sldId id="343" r:id="rId56"/>
    <p:sldId id="325" r:id="rId57"/>
    <p:sldId id="363" r:id="rId58"/>
    <p:sldId id="344" r:id="rId59"/>
    <p:sldId id="326" r:id="rId60"/>
    <p:sldId id="364" r:id="rId61"/>
    <p:sldId id="345" r:id="rId62"/>
    <p:sldId id="327" r:id="rId63"/>
    <p:sldId id="365" r:id="rId64"/>
    <p:sldId id="346" r:id="rId65"/>
    <p:sldId id="328" r:id="rId66"/>
    <p:sldId id="366" r:id="rId67"/>
    <p:sldId id="347" r:id="rId68"/>
    <p:sldId id="329" r:id="rId69"/>
    <p:sldId id="367" r:id="rId70"/>
    <p:sldId id="348" r:id="rId71"/>
    <p:sldId id="330" r:id="rId72"/>
    <p:sldId id="368" r:id="rId73"/>
    <p:sldId id="349" r:id="rId74"/>
    <p:sldId id="331" r:id="rId75"/>
    <p:sldId id="369" r:id="rId76"/>
    <p:sldId id="370" r:id="rId77"/>
    <p:sldId id="371" r:id="rId78"/>
    <p:sldId id="379" r:id="rId79"/>
    <p:sldId id="372" r:id="rId80"/>
    <p:sldId id="380" r:id="rId81"/>
    <p:sldId id="373" r:id="rId82"/>
    <p:sldId id="381" r:id="rId83"/>
    <p:sldId id="374" r:id="rId84"/>
    <p:sldId id="382" r:id="rId85"/>
    <p:sldId id="375" r:id="rId86"/>
    <p:sldId id="383" r:id="rId87"/>
    <p:sldId id="376" r:id="rId88"/>
    <p:sldId id="384" r:id="rId89"/>
    <p:sldId id="377" r:id="rId90"/>
    <p:sldId id="385" r:id="rId91"/>
    <p:sldId id="378" r:id="rId92"/>
    <p:sldId id="350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2"/>
    <p:restoredTop sz="94753"/>
  </p:normalViewPr>
  <p:slideViewPr>
    <p:cSldViewPr snapToGrid="0" snapToObjects="1">
      <p:cViewPr>
        <p:scale>
          <a:sx n="119" d="100"/>
          <a:sy n="119" d="100"/>
        </p:scale>
        <p:origin x="-280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BDDCE-C15D-AE43-8F23-36ECB506563F}" type="datetimeFigureOut">
              <a:rPr lang="en-US" smtClean="0"/>
              <a:t>7/22/22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50FA6D-19CC-E54E-A6B1-4BB8F50DF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40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6559A-3ACA-AE64-06A0-517A25969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A14C13-51A5-FBCC-5FDF-BDC80B8BD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45F58-09F4-F1C9-25FE-ADB502CEF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506D-AB89-EE40-B874-2D2226428E40}" type="datetimeFigureOut">
              <a:rPr lang="en-US" smtClean="0"/>
              <a:t>7/22/22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98B46-6859-B2F8-579A-81E2FFFD8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207-0DA6-2096-0CBB-DBF331A63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E793-3C2C-5245-A705-3388CEA0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87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3D140-1392-4175-8996-5381ABB09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49014C-A842-9A5A-0CF6-35877E102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7A298-B93C-5A7F-DDE4-223E9B202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506D-AB89-EE40-B874-2D2226428E40}" type="datetimeFigureOut">
              <a:rPr lang="en-US" smtClean="0"/>
              <a:t>7/22/22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4DDFE-2C8C-527C-3758-3B9D30D4E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43159-AD00-8BBF-E291-10CD8DECB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E793-3C2C-5245-A705-3388CEA0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4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6DE0D-014D-3FA9-A792-5A96F03CE8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CDB2F2-142C-528B-F1EB-5D7D41C23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3774F-043A-1D98-0884-CCA79D61D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506D-AB89-EE40-B874-2D2226428E40}" type="datetimeFigureOut">
              <a:rPr lang="en-US" smtClean="0"/>
              <a:t>7/22/22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64D9E-2CDE-370C-75F1-74A4A339C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ABA05-D994-ABDF-C1A4-915E38FE4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E793-3C2C-5245-A705-3388CEA0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00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7448F-86FB-BAC8-E509-A1718D4D2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AAB4A-4581-C3AF-7402-07D8DC689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13342-51FD-8302-9A4F-5A978ECC3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506D-AB89-EE40-B874-2D2226428E40}" type="datetimeFigureOut">
              <a:rPr lang="en-US" smtClean="0"/>
              <a:t>7/22/22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DF4B9-1B87-5092-B9B6-8FF552237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CC366-B21F-8940-0982-4492134D4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E793-3C2C-5245-A705-3388CEA0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57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3250F-310A-C23B-CD51-7F18411EB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8446E-4E44-479E-6952-86ACF4870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EF849-40EC-0FCC-9355-565020522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506D-AB89-EE40-B874-2D2226428E40}" type="datetimeFigureOut">
              <a:rPr lang="en-US" smtClean="0"/>
              <a:t>7/22/22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F853B-2305-0FF5-49AC-86E27AD62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DF4D6-2104-E1C7-D54C-8A51BC86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E793-3C2C-5245-A705-3388CEA0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11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80DD5-FCB7-C665-B5C6-F296FD6A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061CD-FC30-09B7-B679-46E732A0EE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BBEAEE-1F6C-6A58-A69A-6E1417569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9E218-9445-9B53-B2C6-8A678C85C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506D-AB89-EE40-B874-2D2226428E40}" type="datetimeFigureOut">
              <a:rPr lang="en-US" smtClean="0"/>
              <a:t>7/22/22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226B3-801A-754D-ED6B-93D8C2586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52309-275C-2F23-98E1-2BB6F0F1D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E793-3C2C-5245-A705-3388CEA0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95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7BC60-C6A1-A7F5-B46D-F5F4A0115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0F240-E140-C28B-8605-FCE106CC9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783884-2BB5-FF75-0957-137CF1B1A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7DD43A-3C63-99F2-3A22-A73A3E79A1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8C9401-4ED7-1905-E244-BEC0A23E3A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9B1307-4845-E2D8-CF56-88781B922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506D-AB89-EE40-B874-2D2226428E40}" type="datetimeFigureOut">
              <a:rPr lang="en-US" smtClean="0"/>
              <a:t>7/22/22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F8635-2920-98E2-49C2-804B2C02A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A5D559-A690-A82D-F2D3-77C624325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E793-3C2C-5245-A705-3388CEA0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953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DA443-1B26-31E8-1D90-964147374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0AD49D-75EE-A31E-8610-E1FFD265C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506D-AB89-EE40-B874-2D2226428E40}" type="datetimeFigureOut">
              <a:rPr lang="en-US" smtClean="0"/>
              <a:t>7/22/22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87E84D-236B-65DD-C227-C0AA116D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6378F3-71E9-D1EA-1A6D-928F6F47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E793-3C2C-5245-A705-3388CEA0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1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44F743-E558-EBB3-09D0-6F86F4780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506D-AB89-EE40-B874-2D2226428E40}" type="datetimeFigureOut">
              <a:rPr lang="en-US" smtClean="0"/>
              <a:t>7/22/22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FBAD66-FCFF-31AC-21FA-32FBFC55C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9BCAC-FE35-9149-14FE-8E773B1BD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E793-3C2C-5245-A705-3388CEA0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46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30E31-9C56-6130-367D-87D87FBC5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C7F5D-7CF6-CA57-F48E-F4B320319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747F8-A030-3337-E9EC-C586DA9F71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FEBBD-12F1-1938-86C1-F32445B62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506D-AB89-EE40-B874-2D2226428E40}" type="datetimeFigureOut">
              <a:rPr lang="en-US" smtClean="0"/>
              <a:t>7/22/22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7499E-F5A0-E062-623E-32049AE4B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8F67B-A439-B9B2-6F20-B6BACD414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E793-3C2C-5245-A705-3388CEA0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68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C622-C4F2-257F-B887-3E6141702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347598-D39A-97B0-19CB-9189E8805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71714-D481-59D8-EEA1-DB6E84316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47DAB-1FC4-BD46-9CF3-95AE9BCFB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506D-AB89-EE40-B874-2D2226428E40}" type="datetimeFigureOut">
              <a:rPr lang="en-US" smtClean="0"/>
              <a:t>7/22/22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D6A93-D76C-A89A-7761-6257F5CBD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04C64-9142-7D7B-4ED4-29882DB0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E793-3C2C-5245-A705-3388CEA0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75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B75682-9D38-8E2B-1C7C-E32B2C5C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CDDC1-A132-899E-A7FA-6AFD97219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E7EB5-F845-ED1C-A988-2ACB51345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6506D-AB89-EE40-B874-2D2226428E40}" type="datetimeFigureOut">
              <a:rPr lang="en-US" smtClean="0"/>
              <a:t>7/22/22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707B5-EBBA-C3B6-003E-0C2A61BB8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19DEC-12D4-449D-15B6-EE397E39E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1E793-3C2C-5245-A705-3388CEA0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11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github.com/BenjaminWillisINL/MOOSETHMModelCSVs/tree/main/10kgs_0.5m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0.5m" TargetMode="External"/><Relationship Id="rId5" Type="http://schemas.openxmlformats.org/officeDocument/2006/relationships/hyperlink" Target="https://github.com/BenjaminWillisINL/MOOSETHMModelCSVs/tree/main/2kgs_0.5m" TargetMode="Externa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github.com/BenjaminWillisINL/MOOSETHMModelCSVs/tree/main/10kgs_1m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1m" TargetMode="External"/><Relationship Id="rId5" Type="http://schemas.openxmlformats.org/officeDocument/2006/relationships/hyperlink" Target="https://github.com/BenjaminWillisINL/MOOSETHMModelCSVs/tree/main/2kgs_1m" TargetMode="Externa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github.com/BenjaminWillisINL/MOOSETHMModelCSVs/tree/main/10kgs_2m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2m" TargetMode="External"/><Relationship Id="rId5" Type="http://schemas.openxmlformats.org/officeDocument/2006/relationships/hyperlink" Target="https://github.com/BenjaminWillisINL/MOOSETHMModelCSVs/tree/main/2kgs_2m" TargetMode="Externa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github.com/BenjaminWillisINL/MOOSETHMModelCSVs/tree/main/10kgs_0.5m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0.5m" TargetMode="External"/><Relationship Id="rId5" Type="http://schemas.openxmlformats.org/officeDocument/2006/relationships/hyperlink" Target="https://github.com/BenjaminWillisINL/MOOSETHMModelCSVs/tree/main/2kgs_0.5m" TargetMode="Externa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github.com/BenjaminWillisINL/MOOSETHMModelCSVs/tree/main/10kgs_1m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1m" TargetMode="External"/><Relationship Id="rId5" Type="http://schemas.openxmlformats.org/officeDocument/2006/relationships/hyperlink" Target="https://github.com/BenjaminWillisINL/MOOSETHMModelCSVs/tree/main/2kgs_1m" TargetMode="Externa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s://github.com/BenjaminWillisINL/MOOSETHMModelCSVs/tree/main/10kgs_2m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2m" TargetMode="External"/><Relationship Id="rId5" Type="http://schemas.openxmlformats.org/officeDocument/2006/relationships/hyperlink" Target="https://github.com/BenjaminWillisINL/MOOSETHMModelCSVs/tree/main/2kgs_2m" TargetMode="Externa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s://github.com/BenjaminWillisINL/MOOSETHMModelCSVs/tree/main/10kgs_0.5m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0.5m" TargetMode="External"/><Relationship Id="rId5" Type="http://schemas.openxmlformats.org/officeDocument/2006/relationships/hyperlink" Target="https://github.com/BenjaminWillisINL/MOOSETHMModelCSVs/tree/main/2kgs_0.5m" TargetMode="Externa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s://github.com/BenjaminWillisINL/MOOSETHMModelCSVs/tree/main/10kgs_1m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1m" TargetMode="External"/><Relationship Id="rId5" Type="http://schemas.openxmlformats.org/officeDocument/2006/relationships/hyperlink" Target="https://github.com/BenjaminWillisINL/MOOSETHMModelCSVs/tree/main/2kgs_1m" TargetMode="Externa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hyperlink" Target="https://github.com/BenjaminWillisINL/MOOSETHMModelCSVs/tree/main/10kgs_2m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2m" TargetMode="External"/><Relationship Id="rId5" Type="http://schemas.openxmlformats.org/officeDocument/2006/relationships/hyperlink" Target="https://github.com/BenjaminWillisINL/MOOSETHMModelCSVs/tree/main/2kgs_2m" TargetMode="Externa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github.com/BenjaminWillisINL/MOOSETHMModelCSVs/tree/main/10kgs_0.5m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0.5m" TargetMode="External"/><Relationship Id="rId5" Type="http://schemas.openxmlformats.org/officeDocument/2006/relationships/hyperlink" Target="https://github.com/BenjaminWillisINL/MOOSETHMModelCSVs/tree/main/2kgs_0.5m" TargetMode="Externa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hyperlink" Target="https://github.com/BenjaminWillisINL/MOOSETHMModelCSVs/tree/main/10kgs_1m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1m" TargetMode="External"/><Relationship Id="rId5" Type="http://schemas.openxmlformats.org/officeDocument/2006/relationships/hyperlink" Target="https://github.com/BenjaminWillisINL/MOOSETHMModelCSVs/tree/main/2kgs_1m" TargetMode="Externa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s://github.com/BenjaminWillisINL/MOOSETHMModelCSVs/tree/main/10kgs_2m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2m" TargetMode="External"/><Relationship Id="rId5" Type="http://schemas.openxmlformats.org/officeDocument/2006/relationships/hyperlink" Target="https://github.com/BenjaminWillisINL/MOOSETHMModelCSVs/tree/main/2kgs_2m" TargetMode="Externa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hyperlink" Target="https://github.com/BenjaminWillisINL/MOOSETHMModelCSVs/tree/main/10kgs_0.5m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0.5m" TargetMode="External"/><Relationship Id="rId5" Type="http://schemas.openxmlformats.org/officeDocument/2006/relationships/hyperlink" Target="https://github.com/BenjaminWillisINL/MOOSETHMModelCSVs/tree/main/2kgs_0.5m" TargetMode="Externa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hyperlink" Target="https://github.com/BenjaminWillisINL/MOOSETHMModelCSVs/tree/main/10kgs_1m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1m" TargetMode="External"/><Relationship Id="rId5" Type="http://schemas.openxmlformats.org/officeDocument/2006/relationships/hyperlink" Target="https://github.com/BenjaminWillisINL/MOOSETHMModelCSVs/tree/main/2kgs_1m" TargetMode="Externa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hyperlink" Target="https://github.com/BenjaminWillisINL/MOOSETHMModelCSVs/tree/main/10kgs_2m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2m" TargetMode="External"/><Relationship Id="rId5" Type="http://schemas.openxmlformats.org/officeDocument/2006/relationships/hyperlink" Target="https://github.com/BenjaminWillisINL/MOOSETHMModelCSVs/tree/main/2kgs_2m" TargetMode="Externa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hyperlink" Target="https://github.com/BenjaminWillisINL/MOOSETHMModelCSVs/tree/main/10kgs_0.5m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0.5m" TargetMode="External"/><Relationship Id="rId5" Type="http://schemas.openxmlformats.org/officeDocument/2006/relationships/hyperlink" Target="https://github.com/BenjaminWillisINL/MOOSETHMModelCSVs/tree/main/2kgs_0.5m" TargetMode="Externa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hyperlink" Target="https://github.com/BenjaminWillisINL/MOOSETHMModelCSVs/tree/main/10kgs_1m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1m" TargetMode="External"/><Relationship Id="rId5" Type="http://schemas.openxmlformats.org/officeDocument/2006/relationships/hyperlink" Target="https://github.com/BenjaminWillisINL/MOOSETHMModelCSVs/tree/main/2kgs_1m" TargetMode="Externa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hyperlink" Target="https://github.com/BenjaminWillisINL/MOOSETHMModelCSVs/tree/main/10kgs_2m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2m" TargetMode="External"/><Relationship Id="rId5" Type="http://schemas.openxmlformats.org/officeDocument/2006/relationships/hyperlink" Target="https://github.com/BenjaminWillisINL/MOOSETHMModelCSVs/tree/main/2kgs_2m" TargetMode="Externa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hyperlink" Target="https://github.com/BenjaminWillisINL/MOOSETHMModelCSVs/tree/main/10kgs_0.5m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0.5m" TargetMode="External"/><Relationship Id="rId5" Type="http://schemas.openxmlformats.org/officeDocument/2006/relationships/hyperlink" Target="https://github.com/BenjaminWillisINL/MOOSETHMModelCSVs/tree/main/2kgs_0.5m" TargetMode="Externa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hyperlink" Target="https://github.com/BenjaminWillisINL/MOOSETHMModelCSVs/tree/main/10kgs_1m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1m" TargetMode="External"/><Relationship Id="rId5" Type="http://schemas.openxmlformats.org/officeDocument/2006/relationships/hyperlink" Target="https://github.com/BenjaminWillisINL/MOOSETHMModelCSVs/tree/main/2kgs_1m" TargetMode="Externa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hyperlink" Target="https://github.com/BenjaminWillisINL/MOOSETHMModelCSVs/tree/main/10kgs_2m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2m" TargetMode="External"/><Relationship Id="rId5" Type="http://schemas.openxmlformats.org/officeDocument/2006/relationships/hyperlink" Target="https://github.com/BenjaminWillisINL/MOOSETHMModelCSVs/tree/main/2kgs_2m" TargetMode="Externa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hyperlink" Target="https://github.com/BenjaminWillisINL/MOOSETHMModelCSVs/tree/main/10kgs_0.5m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0.5m" TargetMode="External"/><Relationship Id="rId5" Type="http://schemas.openxmlformats.org/officeDocument/2006/relationships/hyperlink" Target="https://github.com/BenjaminWillisINL/MOOSETHMModelCSVs/tree/main/2kgs_0.5m" TargetMode="Externa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hyperlink" Target="https://github.com/BenjaminWillisINL/MOOSETHMModelCSVs/tree/main/10kgs_1m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1m" TargetMode="External"/><Relationship Id="rId5" Type="http://schemas.openxmlformats.org/officeDocument/2006/relationships/hyperlink" Target="https://github.com/BenjaminWillisINL/MOOSETHMModelCSVs/tree/main/2kgs_1m" TargetMode="Externa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hyperlink" Target="https://github.com/BenjaminWillisINL/MOOSETHMModelCSVs/tree/main/10kgs_2m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2m" TargetMode="External"/><Relationship Id="rId5" Type="http://schemas.openxmlformats.org/officeDocument/2006/relationships/hyperlink" Target="https://github.com/BenjaminWillisINL/MOOSETHMModelCSVs/tree/main/2kgs_2m" TargetMode="External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hyperlink" Target="https://github.com/BenjaminWillisINL/MOOSETHMModelCSVs/tree/main/10kgs_0.5m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0.5m" TargetMode="External"/><Relationship Id="rId5" Type="http://schemas.openxmlformats.org/officeDocument/2006/relationships/hyperlink" Target="https://github.com/BenjaminWillisINL/MOOSETHMModelCSVs/tree/main/2kgs_0.5m" TargetMode="External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hyperlink" Target="https://github.com/BenjaminWillisINL/MOOSETHMModelCSVs/tree/main/10kgs_1m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1m" TargetMode="External"/><Relationship Id="rId5" Type="http://schemas.openxmlformats.org/officeDocument/2006/relationships/hyperlink" Target="https://github.com/BenjaminWillisINL/MOOSETHMModelCSVs/tree/main/2kgs_1m" TargetMode="External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hyperlink" Target="https://github.com/BenjaminWillisINL/MOOSETHMModelCSVs/tree/main/10kgs_2m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2m" TargetMode="External"/><Relationship Id="rId5" Type="http://schemas.openxmlformats.org/officeDocument/2006/relationships/hyperlink" Target="https://github.com/BenjaminWillisINL/MOOSETHMModelCSVs/tree/main/2kgs_2m" TargetMode="External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hyperlink" Target="https://github.com/BenjaminWillisINL/MOOSETHMModelCSVs/tree/main/10kgs_0.5m_2fracs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0.5m_2fracs" TargetMode="External"/><Relationship Id="rId5" Type="http://schemas.openxmlformats.org/officeDocument/2006/relationships/hyperlink" Target="https://github.com/BenjaminWillisINL/MOOSETHMModelCSVs/tree/main/2kgs_0.5_2fracs" TargetMode="External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hyperlink" Target="https://github.com/BenjaminWillisINL/MOOSETHMModelCSVs/tree/main/10kgs_1m_2fracs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1m_2fracs" TargetMode="External"/><Relationship Id="rId5" Type="http://schemas.openxmlformats.org/officeDocument/2006/relationships/hyperlink" Target="https://github.com/BenjaminWillisINL/MOOSETHMModelCSVs/tree/main/2kgs_1m_2fracs" TargetMode="External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hyperlink" Target="https://github.com/BenjaminWillisINL/MOOSETHMModelCSVs/tree/main/10kgs_2m_2fracs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2m_2fracs" TargetMode="External"/><Relationship Id="rId5" Type="http://schemas.openxmlformats.org/officeDocument/2006/relationships/hyperlink" Target="https://github.com/BenjaminWillisINL/MOOSETHMModelCSVs/tree/main/2kgs_2m_2fracs" TargetMode="External"/><Relationship Id="rId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hyperlink" Target="https://github.com/BenjaminWillisINL/MOOSETHMModelCSVs/tree/main/10kgs_0.5m_2fracs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0.5m_2fracs" TargetMode="External"/><Relationship Id="rId5" Type="http://schemas.openxmlformats.org/officeDocument/2006/relationships/hyperlink" Target="https://github.com/BenjaminWillisINL/MOOSETHMModelCSVs/tree/main/2kgs_0.5_2fracs" TargetMode="External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hyperlink" Target="https://github.com/BenjaminWillisINL/MOOSETHMModelCSVs/tree/main/10kgs_1m_2fracs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1m_2fracs" TargetMode="External"/><Relationship Id="rId5" Type="http://schemas.openxmlformats.org/officeDocument/2006/relationships/hyperlink" Target="https://github.com/BenjaminWillisINL/MOOSETHMModelCSVs/tree/main/2kgs_1m_2fracs" TargetMode="External"/><Relationship Id="rId4" Type="http://schemas.openxmlformats.org/officeDocument/2006/relationships/image" Target="../media/image1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hyperlink" Target="https://github.com/BenjaminWillisINL/MOOSETHMModelCSVs/tree/main/10kgs_2m_2fracs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2m_2fracs" TargetMode="External"/><Relationship Id="rId5" Type="http://schemas.openxmlformats.org/officeDocument/2006/relationships/hyperlink" Target="https://github.com/BenjaminWillisINL/MOOSETHMModelCSVs/tree/main/2kgs_2m_2fracs" TargetMode="External"/><Relationship Id="rId4" Type="http://schemas.openxmlformats.org/officeDocument/2006/relationships/image" Target="../media/image10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hyperlink" Target="https://github.com/BenjaminWillisINL/MOOSETHMModelCSVs/tree/main/10kgs_0.5m_2fracs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0.5m_2fracs" TargetMode="External"/><Relationship Id="rId5" Type="http://schemas.openxmlformats.org/officeDocument/2006/relationships/hyperlink" Target="https://github.com/BenjaminWillisINL/MOOSETHMModelCSVs/tree/main/2kgs_0.5_2fracs" TargetMode="External"/><Relationship Id="rId4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hyperlink" Target="https://github.com/BenjaminWillisINL/MOOSETHMModelCSVs/tree/main/10kgs_1m_2fracs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1m_2fracs" TargetMode="External"/><Relationship Id="rId5" Type="http://schemas.openxmlformats.org/officeDocument/2006/relationships/hyperlink" Target="https://github.com/BenjaminWillisINL/MOOSETHMModelCSVs/tree/main/2kgs_1m_2fracs" TargetMode="External"/><Relationship Id="rId4" Type="http://schemas.openxmlformats.org/officeDocument/2006/relationships/image" Target="../media/image1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hyperlink" Target="https://github.com/BenjaminWillisINL/MOOSETHMModelCSVs/tree/main/10kgs_2m_2fracs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2m_2fracs" TargetMode="External"/><Relationship Id="rId5" Type="http://schemas.openxmlformats.org/officeDocument/2006/relationships/hyperlink" Target="https://github.com/BenjaminWillisINL/MOOSETHMModelCSVs/tree/main/2kgs_2m_2fracs" TargetMode="External"/><Relationship Id="rId4" Type="http://schemas.openxmlformats.org/officeDocument/2006/relationships/image" Target="../media/image1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hyperlink" Target="https://github.com/BenjaminWillisINL/MOOSETHMModelCSVs/tree/main/10kgs_0.5m_2fracs" TargetMode="Externa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0.5m_2fracs" TargetMode="External"/><Relationship Id="rId5" Type="http://schemas.openxmlformats.org/officeDocument/2006/relationships/hyperlink" Target="https://github.com/BenjaminWillisINL/MOOSETHMModelCSVs/tree/main/2kgs_0.5_2fracs" TargetMode="External"/><Relationship Id="rId4" Type="http://schemas.openxmlformats.org/officeDocument/2006/relationships/image" Target="../media/image1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hyperlink" Target="https://github.com/BenjaminWillisINL/MOOSETHMModelCSVs/tree/main/10kgs_1m_2fracs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1m_2fracs" TargetMode="External"/><Relationship Id="rId5" Type="http://schemas.openxmlformats.org/officeDocument/2006/relationships/hyperlink" Target="https://github.com/BenjaminWillisINL/MOOSETHMModelCSVs/tree/main/2kgs_1m_2fracs" TargetMode="External"/><Relationship Id="rId4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hyperlink" Target="https://github.com/BenjaminWillisINL/MOOSETHMModelCSVs/tree/main/10kgs_2m_2fracs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2m_2fracs" TargetMode="External"/><Relationship Id="rId5" Type="http://schemas.openxmlformats.org/officeDocument/2006/relationships/hyperlink" Target="https://github.com/BenjaminWillisINL/MOOSETHMModelCSVs/tree/main/2kgs_2m_2fracs" TargetMode="External"/><Relationship Id="rId4" Type="http://schemas.openxmlformats.org/officeDocument/2006/relationships/image" Target="../media/image1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hyperlink" Target="https://github.com/BenjaminWillisINL/MOOSETHMModelCSVs/tree/main/10kgs_0.5m_2fracs" TargetMode="Externa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0.5m_2fracs" TargetMode="External"/><Relationship Id="rId5" Type="http://schemas.openxmlformats.org/officeDocument/2006/relationships/hyperlink" Target="https://github.com/BenjaminWillisINL/MOOSETHMModelCSVs/tree/main/2kgs_0.5_2fracs" TargetMode="External"/><Relationship Id="rId4" Type="http://schemas.openxmlformats.org/officeDocument/2006/relationships/image" Target="../media/image1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hyperlink" Target="https://github.com/BenjaminWillisINL/MOOSETHMModelCSVs/tree/main/10kgs_1m_2fracs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1m_2fracs" TargetMode="External"/><Relationship Id="rId5" Type="http://schemas.openxmlformats.org/officeDocument/2006/relationships/hyperlink" Target="https://github.com/BenjaminWillisINL/MOOSETHMModelCSVs/tree/main/2kgs_1m_2fracs" TargetMode="External"/><Relationship Id="rId4" Type="http://schemas.openxmlformats.org/officeDocument/2006/relationships/image" Target="../media/image13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hyperlink" Target="https://github.com/BenjaminWillisINL/MOOSETHMModelCSVs/tree/main/10kgs_2m_2fracs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2m_2fracs" TargetMode="External"/><Relationship Id="rId5" Type="http://schemas.openxmlformats.org/officeDocument/2006/relationships/hyperlink" Target="https://github.com/BenjaminWillisINL/MOOSETHMModelCSVs/tree/main/2kgs_2m_2fracs" TargetMode="External"/><Relationship Id="rId4" Type="http://schemas.openxmlformats.org/officeDocument/2006/relationships/image" Target="../media/image13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hyperlink" Target="https://github.com/BenjaminWillisINL/MOOSETHMModelCSVs/tree/main/10kgs_0.5m_2fracs" TargetMode="External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0.5m_2fracs" TargetMode="External"/><Relationship Id="rId5" Type="http://schemas.openxmlformats.org/officeDocument/2006/relationships/hyperlink" Target="https://github.com/BenjaminWillisINL/MOOSETHMModelCSVs/tree/main/2kgs_0.5_2fracs" TargetMode="External"/><Relationship Id="rId4" Type="http://schemas.openxmlformats.org/officeDocument/2006/relationships/image" Target="../media/image13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hyperlink" Target="https://github.com/BenjaminWillisINL/MOOSETHMModelCSVs/tree/main/10kgs_1m_2fracs" TargetMode="External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1m_2fracs" TargetMode="External"/><Relationship Id="rId5" Type="http://schemas.openxmlformats.org/officeDocument/2006/relationships/hyperlink" Target="https://github.com/BenjaminWillisINL/MOOSETHMModelCSVs/tree/main/2kgs_1m_2fracs" TargetMode="External"/><Relationship Id="rId4" Type="http://schemas.openxmlformats.org/officeDocument/2006/relationships/image" Target="../media/image1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hyperlink" Target="https://github.com/BenjaminWillisINL/MOOSETHMModelCSVs/tree/main/10kgs_2m_2fracs" TargetMode="External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2m_2fracs" TargetMode="External"/><Relationship Id="rId5" Type="http://schemas.openxmlformats.org/officeDocument/2006/relationships/hyperlink" Target="https://github.com/BenjaminWillisINL/MOOSETHMModelCSVs/tree/main/2kgs_2m_2fracs" TargetMode="External"/><Relationship Id="rId4" Type="http://schemas.openxmlformats.org/officeDocument/2006/relationships/image" Target="../media/image1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hyperlink" Target="https://github.com/BenjaminWillisINL/MOOSETHMModelCSVs/tree/main/10kgs_0.5m_2fracs" TargetMode="External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0.5m_2fracs" TargetMode="External"/><Relationship Id="rId5" Type="http://schemas.openxmlformats.org/officeDocument/2006/relationships/hyperlink" Target="https://github.com/BenjaminWillisINL/MOOSETHMModelCSVs/tree/main/2kgs_0.5_2fracs" TargetMode="External"/><Relationship Id="rId4" Type="http://schemas.openxmlformats.org/officeDocument/2006/relationships/image" Target="../media/image14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hyperlink" Target="https://github.com/BenjaminWillisINL/MOOSETHMModelCSVs/tree/main/10kgs_1m_2fracs" TargetMode="Externa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1m_2fracs" TargetMode="External"/><Relationship Id="rId5" Type="http://schemas.openxmlformats.org/officeDocument/2006/relationships/hyperlink" Target="https://github.com/BenjaminWillisINL/MOOSETHMModelCSVs/tree/main/2kgs_1m_2fracs" TargetMode="External"/><Relationship Id="rId4" Type="http://schemas.openxmlformats.org/officeDocument/2006/relationships/image" Target="../media/image1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hyperlink" Target="https://github.com/BenjaminWillisINL/MOOSETHMModelCSVs/tree/main/10kgs_2m_2fracs" TargetMode="Externa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2m_2fracs" TargetMode="External"/><Relationship Id="rId5" Type="http://schemas.openxmlformats.org/officeDocument/2006/relationships/hyperlink" Target="https://github.com/BenjaminWillisINL/MOOSETHMModelCSVs/tree/main/2kgs_2m_2fracs" TargetMode="External"/><Relationship Id="rId4" Type="http://schemas.openxmlformats.org/officeDocument/2006/relationships/image" Target="../media/image15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hyperlink" Target="https://github.com/BenjaminWillisINL/MOOSETHMModelCSVs/tree/main/10kgs_0.5m_2fracs" TargetMode="External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0.5m_2fracs" TargetMode="External"/><Relationship Id="rId5" Type="http://schemas.openxmlformats.org/officeDocument/2006/relationships/hyperlink" Target="https://github.com/BenjaminWillisINL/MOOSETHMModelCSVs/tree/main/2kgs_0.5_2fracs" TargetMode="External"/><Relationship Id="rId4" Type="http://schemas.openxmlformats.org/officeDocument/2006/relationships/image" Target="../media/image15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hyperlink" Target="https://github.com/BenjaminWillisINL/MOOSETHMModelCSVs/tree/main/10kgs_1m_2fracs" TargetMode="External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1m_2fracs" TargetMode="External"/><Relationship Id="rId5" Type="http://schemas.openxmlformats.org/officeDocument/2006/relationships/hyperlink" Target="https://github.com/BenjaminWillisINL/MOOSETHMModelCSVs/tree/main/2kgs_1m_2fracs" TargetMode="External"/><Relationship Id="rId4" Type="http://schemas.openxmlformats.org/officeDocument/2006/relationships/image" Target="../media/image15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hyperlink" Target="https://github.com/BenjaminWillisINL/MOOSETHMModelCSVs/tree/main/10kgs_2m_2fracs" TargetMode="External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2m_2fracs" TargetMode="External"/><Relationship Id="rId5" Type="http://schemas.openxmlformats.org/officeDocument/2006/relationships/hyperlink" Target="https://github.com/BenjaminWillisINL/MOOSETHMModelCSVs/tree/main/2kgs_2m_2fracs" TargetMode="External"/><Relationship Id="rId4" Type="http://schemas.openxmlformats.org/officeDocument/2006/relationships/image" Target="../media/image16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hyperlink" Target="https://github.com/BenjaminWillisINL/MOOSETHMModelCSVs/tree/main/10kgs_0.5m_2fracs" TargetMode="External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0.5m_2fracs" TargetMode="External"/><Relationship Id="rId5" Type="http://schemas.openxmlformats.org/officeDocument/2006/relationships/hyperlink" Target="https://github.com/BenjaminWillisINL/MOOSETHMModelCSVs/tree/main/2kgs_0.5_2fracs" TargetMode="External"/><Relationship Id="rId4" Type="http://schemas.openxmlformats.org/officeDocument/2006/relationships/image" Target="../media/image16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hyperlink" Target="https://github.com/BenjaminWillisINL/MOOSETHMModelCSVs/tree/main/10kgs_1m_2fracs" TargetMode="External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1m_2fracs" TargetMode="External"/><Relationship Id="rId5" Type="http://schemas.openxmlformats.org/officeDocument/2006/relationships/hyperlink" Target="https://github.com/BenjaminWillisINL/MOOSETHMModelCSVs/tree/main/2kgs_1m_2fracs" TargetMode="External"/><Relationship Id="rId4" Type="http://schemas.openxmlformats.org/officeDocument/2006/relationships/image" Target="../media/image16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hyperlink" Target="https://github.com/BenjaminWillisINL/MOOSETHMModelCSVs/tree/main/10kgs_2m_2fracs" TargetMode="External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enjaminWillisINL/MOOSETHMModelCSVs/tree/main/5kgs_2m_2fracs" TargetMode="External"/><Relationship Id="rId5" Type="http://schemas.openxmlformats.org/officeDocument/2006/relationships/hyperlink" Target="https://github.com/BenjaminWillisINL/MOOSETHMModelCSVs/tree/main/2kgs_2m_2fracs" TargetMode="External"/><Relationship Id="rId4" Type="http://schemas.openxmlformats.org/officeDocument/2006/relationships/image" Target="../media/image17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jaminWillisINL/MOOSETHMModelCSVs/tree/main/z5kgs_1m_no_exit_perfs" TargetMode="External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jaminWillisINL/MOOSETHMModelCSVs/tree/main/z5kgs_2m_no_exit_perfs" TargetMode="External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jaminWillisINL/MOOSETHMModelCSVs/tree/main/z5kgs_1m_no_exit_perfs" TargetMode="External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jaminWillisINL/MOOSETHMModelCSVs/tree/main/z5kgs_2m_no_exit_perfs" TargetMode="External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jaminWillisINL/MOOSETHMModelCSVs/tree/main/z5kgs_1m_no_exit_perfs" TargetMode="External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jaminWillisINL/MOOSETHMModelCSVs/tree/main/z5kgs_2m_no_exit_perfs" TargetMode="Externa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enjaminWillisINL/MOOSETHMModelCSVs/tree/main/z5kgs_1m_no_exit_perfs" TargetMode="External"/><Relationship Id="rId4" Type="http://schemas.openxmlformats.org/officeDocument/2006/relationships/image" Target="../media/image18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enjaminWillisINL/MOOSETHMModelCSVs/tree/main/z5kgs_2m_no_exit_perfs" TargetMode="External"/><Relationship Id="rId4" Type="http://schemas.openxmlformats.org/officeDocument/2006/relationships/image" Target="../media/image18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jaminWillisINL/MOOSETHMModelCSVs/tree/main/z5kgs_1m_no_exit_perfs" TargetMode="External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jaminWillisINL/MOOSETHMModelCSVs/tree/main/z5kgs_2m_no_exit_perfs" TargetMode="External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jaminWillisINL/MOOSETHMModelCSVs/tree/main/z5kgs_1m_no_exit_perfs" TargetMode="External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jaminWillisINL/MOOSETHMModelCSVs/tree/main/z5kgs_2m_no_exit_perfs" TargetMode="External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jaminWillisINL/MOOSETHMModelCSVs/tree/main/z5kgs_1m_no_exit_perfs" TargetMode="External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jaminWillisINL/MOOSETHMModelCSVs/tree/main/z5kgs_2m_no_exit_perfs" TargetMode="External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5B560B-8358-A488-789E-8B5766249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Thermo-Hydraulics (THM) MOOSE Module</a:t>
            </a:r>
            <a:b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b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Utah Forge Simulation</a:t>
            </a:r>
            <a:b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Version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1DD9C1-BF9A-D704-161D-021BA4F61023}"/>
              </a:ext>
            </a:extLst>
          </p:cNvPr>
          <p:cNvSpPr txBox="1"/>
          <p:nvPr/>
        </p:nvSpPr>
        <p:spPr>
          <a:xfrm>
            <a:off x="4879298" y="5416062"/>
            <a:ext cx="3402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Intern: Benjamin Willis</a:t>
            </a:r>
          </a:p>
          <a:p>
            <a:r>
              <a:rPr lang="en-US" dirty="0">
                <a:solidFill>
                  <a:schemeClr val="bg1"/>
                </a:solidFill>
              </a:rPr>
              <a:t>Mentor: Robert </a:t>
            </a:r>
            <a:r>
              <a:rPr lang="en-US" dirty="0" err="1">
                <a:solidFill>
                  <a:schemeClr val="bg1"/>
                </a:solidFill>
              </a:rPr>
              <a:t>Podgorney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147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C51A1-A82A-E7FA-BFE5-085B0525D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10515600" cy="1325563"/>
          </a:xfrm>
        </p:spPr>
        <p:txBody>
          <a:bodyPr/>
          <a:lstStyle/>
          <a:p>
            <a:r>
              <a:rPr lang="en-US" b="1" dirty="0"/>
              <a:t>Parameters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953F9CA-9DE0-DDBE-F569-130847FCD9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857481"/>
              </p:ext>
            </p:extLst>
          </p:nvPr>
        </p:nvGraphicFramePr>
        <p:xfrm>
          <a:off x="838200" y="1016124"/>
          <a:ext cx="10515600" cy="540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20128702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206727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Parameters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3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m_dot</a:t>
                      </a:r>
                      <a:r>
                        <a:rPr lang="en-US" dirty="0"/>
                        <a:t> = 2, 5, or 10 kg/s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T_in</a:t>
                      </a:r>
                      <a:r>
                        <a:rPr lang="en-US" dirty="0"/>
                        <a:t> = 25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°C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659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 = 2 MPa (~= 145 PSI)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848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Perforations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Diameter = 0.009525 m, 10 </a:t>
                      </a:r>
                      <a:r>
                        <a:rPr lang="en-US" dirty="0" err="1"/>
                        <a:t>perfs</a:t>
                      </a:r>
                      <a:r>
                        <a:rPr lang="en-US" dirty="0"/>
                        <a:t> assumed </a:t>
                      </a:r>
                      <a:r>
                        <a:rPr lang="en-US" dirty="0">
                          <a:sym typeface="Wingdings" pitchFamily="2" charset="2"/>
                        </a:rPr>
                        <a:t> Diameter = 0.09525 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ym typeface="Wingdings" pitchFamily="2" charset="2"/>
                        </a:rPr>
                        <a:t>Length = 1 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907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Fractures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Diameter = 0.5 m, 1 m, or 2 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Length = 98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04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 pipes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# of elements = 200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custom_closures</a:t>
                      </a:r>
                      <a:r>
                        <a:rPr lang="en-US" dirty="0"/>
                        <a:t> used (f = 0.0167, </a:t>
                      </a:r>
                      <a:r>
                        <a:rPr lang="en-US" dirty="0" err="1"/>
                        <a:t>Hw</a:t>
                      </a:r>
                      <a:r>
                        <a:rPr lang="en-US" dirty="0"/>
                        <a:t> = 2000)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281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Temperature with Elevation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Linear interpolation between 25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°C at z = 0 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196°C at z = -2800 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851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Pressure with Elevation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Linear interpolation between 101.325 kPa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z = 0 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25.1865e3 kPa at z = -2800 m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591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101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C51A1-A82A-E7FA-BFE5-085B0525D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10515600" cy="1325563"/>
          </a:xfrm>
        </p:spPr>
        <p:txBody>
          <a:bodyPr/>
          <a:lstStyle/>
          <a:p>
            <a:r>
              <a:rPr lang="en-US" b="1" dirty="0"/>
              <a:t>Fluid Properties Used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953F9CA-9DE0-DDBE-F569-130847FCD9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7920518"/>
              </p:ext>
            </p:extLst>
          </p:nvPr>
        </p:nvGraphicFramePr>
        <p:xfrm>
          <a:off x="838200" y="1016124"/>
          <a:ext cx="10515600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20128702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206727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Modules/</a:t>
                      </a:r>
                      <a:r>
                        <a:rPr lang="en-US" dirty="0" err="1"/>
                        <a:t>FluidProperties</a:t>
                      </a:r>
                      <a:r>
                        <a:rPr lang="en-US" dirty="0"/>
                        <a:t>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Parameters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3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type = </a:t>
                      </a:r>
                      <a:r>
                        <a:rPr lang="en-US" dirty="0" err="1"/>
                        <a:t>StiffenedGasFluidProperties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gamma = 2.35 (heat capacity ratio)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cv = 1816 (Constant volume specific heat)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q = -1.167e6 (defines zero point of internal energy)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p_inf</a:t>
                      </a:r>
                      <a:r>
                        <a:rPr lang="en-US" dirty="0"/>
                        <a:t> = 1e9 (stiffness parameter)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mu = 1e-4 Pa*s (Dynamic viscosity)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q_prime</a:t>
                      </a:r>
                      <a:r>
                        <a:rPr lang="en-US" dirty="0"/>
                        <a:t> = 0 (Default)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659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239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C51A1-A82A-E7FA-BFE5-085B0525D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10515600" cy="1325563"/>
          </a:xfrm>
        </p:spPr>
        <p:txBody>
          <a:bodyPr/>
          <a:lstStyle/>
          <a:p>
            <a:r>
              <a:rPr lang="en-US" b="1" dirty="0"/>
              <a:t>Heat Structure Materials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953F9CA-9DE0-DDBE-F569-130847FCD9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2153287"/>
              </p:ext>
            </p:extLst>
          </p:nvPr>
        </p:nvGraphicFramePr>
        <p:xfrm>
          <a:off x="838200" y="1016124"/>
          <a:ext cx="10515600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20128702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206727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HeatStructureMaterials</a:t>
                      </a:r>
                      <a:r>
                        <a:rPr lang="en-US" dirty="0"/>
                        <a:t>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Parameters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3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mild_steel</a:t>
                      </a:r>
                      <a:r>
                        <a:rPr lang="en-US" dirty="0"/>
                        <a:t> (used for pipe wall)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rho = 7850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kg/m</a:t>
                      </a:r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cp = 510.8 J/(kg*K)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 = 60 W/(m*K)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659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rho = 2400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kg/m</a:t>
                      </a:r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cp = 920 J/(kg*K)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 = 0.29 W/(m*K)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848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rho = 2750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kg/m</a:t>
                      </a:r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cp = 830 J/(kg*K)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 = 3 W/(m*K)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907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962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C51A1-A82A-E7FA-BFE5-085B0525D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10515600" cy="1325563"/>
          </a:xfrm>
        </p:spPr>
        <p:txBody>
          <a:bodyPr/>
          <a:lstStyle/>
          <a:p>
            <a:r>
              <a:rPr lang="en-US" b="1" dirty="0"/>
              <a:t>Preconditioning Used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953F9CA-9DE0-DDBE-F569-130847FCD9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768182"/>
              </p:ext>
            </p:extLst>
          </p:nvPr>
        </p:nvGraphicFramePr>
        <p:xfrm>
          <a:off x="838200" y="1016124"/>
          <a:ext cx="105156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20128702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206727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Preconditioner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Parameters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3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type = SMP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full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659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672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C51A1-A82A-E7FA-BFE5-085B0525D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10515600" cy="1325563"/>
          </a:xfrm>
        </p:spPr>
        <p:txBody>
          <a:bodyPr/>
          <a:lstStyle/>
          <a:p>
            <a:r>
              <a:rPr lang="en-US" b="1" dirty="0"/>
              <a:t>Executioner Used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D416AAC-E9BD-EB24-0184-D34DF80E2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500605"/>
            <a:ext cx="4374058" cy="585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53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C51A1-A82A-E7FA-BFE5-085B0525D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10515600" cy="1325563"/>
          </a:xfrm>
        </p:spPr>
        <p:txBody>
          <a:bodyPr/>
          <a:lstStyle/>
          <a:p>
            <a:r>
              <a:rPr lang="en-US" b="1" dirty="0"/>
              <a:t>Heat Structures for pipes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B12860BE-3967-465F-71D2-C0A95782AEB1}"/>
              </a:ext>
            </a:extLst>
          </p:cNvPr>
          <p:cNvSpPr/>
          <p:nvPr/>
        </p:nvSpPr>
        <p:spPr>
          <a:xfrm>
            <a:off x="2216726" y="1669472"/>
            <a:ext cx="1870364" cy="4488873"/>
          </a:xfrm>
          <a:prstGeom prst="ca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51CA86D7-5B37-A5F6-A8ED-DE5EC3656ADF}"/>
              </a:ext>
            </a:extLst>
          </p:cNvPr>
          <p:cNvSpPr/>
          <p:nvPr/>
        </p:nvSpPr>
        <p:spPr>
          <a:xfrm>
            <a:off x="3077438" y="1898077"/>
            <a:ext cx="178377" cy="404552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A55FB4-6AB0-EE00-4F92-F0C318E8E97F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216726" y="1898076"/>
            <a:ext cx="94990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082EDED-A2FA-A91C-EB11-0988AB6B5267}"/>
              </a:ext>
            </a:extLst>
          </p:cNvPr>
          <p:cNvSpPr txBox="1"/>
          <p:nvPr/>
        </p:nvSpPr>
        <p:spPr>
          <a:xfrm>
            <a:off x="2209799" y="1414442"/>
            <a:ext cx="117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50 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0041C0-5E6D-E4C2-F6EC-029931D5E417}"/>
              </a:ext>
            </a:extLst>
          </p:cNvPr>
          <p:cNvCxnSpPr>
            <a:cxnSpLocks/>
            <a:stCxn id="7" idx="1"/>
          </p:cNvCxnSpPr>
          <p:nvPr/>
        </p:nvCxnSpPr>
        <p:spPr>
          <a:xfrm flipV="1">
            <a:off x="3166627" y="1376022"/>
            <a:ext cx="1294536" cy="522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B8EC5E3-E29A-C865-A0E7-976A3DDB4093}"/>
              </a:ext>
            </a:extLst>
          </p:cNvPr>
          <p:cNvSpPr txBox="1"/>
          <p:nvPr/>
        </p:nvSpPr>
        <p:spPr>
          <a:xfrm>
            <a:off x="4461163" y="1148215"/>
            <a:ext cx="38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INNER_RADIUS = 0.09 m = pipe radius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408E09-8553-945C-75B3-C49979D145D5}"/>
              </a:ext>
            </a:extLst>
          </p:cNvPr>
          <p:cNvCxnSpPr>
            <a:cxnSpLocks/>
          </p:cNvCxnSpPr>
          <p:nvPr/>
        </p:nvCxnSpPr>
        <p:spPr>
          <a:xfrm flipV="1">
            <a:off x="3255816" y="2562964"/>
            <a:ext cx="1399311" cy="64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F789B0-19B9-6659-CA91-4614E957C084}"/>
              </a:ext>
            </a:extLst>
          </p:cNvPr>
          <p:cNvCxnSpPr>
            <a:cxnSpLocks/>
          </p:cNvCxnSpPr>
          <p:nvPr/>
        </p:nvCxnSpPr>
        <p:spPr>
          <a:xfrm flipV="1">
            <a:off x="4087090" y="2673932"/>
            <a:ext cx="568037" cy="82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4C8963A-D4F7-A195-B303-41F6CABD1CAF}"/>
              </a:ext>
            </a:extLst>
          </p:cNvPr>
          <p:cNvSpPr txBox="1"/>
          <p:nvPr/>
        </p:nvSpPr>
        <p:spPr>
          <a:xfrm>
            <a:off x="4655127" y="2182026"/>
            <a:ext cx="3837710" cy="649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Temperature BCs: based on Temperature with Elevation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2627B39F-795D-BCC1-A502-FFD9B1F62182}"/>
              </a:ext>
            </a:extLst>
          </p:cNvPr>
          <p:cNvSpPr/>
          <p:nvPr/>
        </p:nvSpPr>
        <p:spPr>
          <a:xfrm>
            <a:off x="2216725" y="5717306"/>
            <a:ext cx="1849667" cy="33309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84EBF9AC-C53D-D562-4D1B-E29844DF3C91}"/>
              </a:ext>
            </a:extLst>
          </p:cNvPr>
          <p:cNvSpPr/>
          <p:nvPr/>
        </p:nvSpPr>
        <p:spPr>
          <a:xfrm rot="10800000" flipV="1">
            <a:off x="2216726" y="5723081"/>
            <a:ext cx="1849667" cy="441039"/>
          </a:xfrm>
          <a:prstGeom prst="arc">
            <a:avLst>
              <a:gd name="adj1" fmla="val 16200000"/>
              <a:gd name="adj2" fmla="val 2154178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A0469E4-F3C4-FD62-FAF9-5536AE070D3D}"/>
              </a:ext>
            </a:extLst>
          </p:cNvPr>
          <p:cNvSpPr/>
          <p:nvPr/>
        </p:nvSpPr>
        <p:spPr>
          <a:xfrm>
            <a:off x="8298873" y="3502745"/>
            <a:ext cx="2272145" cy="234141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DF45C7E-EA1F-B087-8141-68813EB6FF77}"/>
              </a:ext>
            </a:extLst>
          </p:cNvPr>
          <p:cNvSpPr/>
          <p:nvPr/>
        </p:nvSpPr>
        <p:spPr>
          <a:xfrm>
            <a:off x="9168242" y="4399785"/>
            <a:ext cx="533401" cy="54733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7822E92-A2B3-B89F-5360-4C335906FD34}"/>
              </a:ext>
            </a:extLst>
          </p:cNvPr>
          <p:cNvSpPr/>
          <p:nvPr/>
        </p:nvSpPr>
        <p:spPr>
          <a:xfrm>
            <a:off x="9268689" y="4479489"/>
            <a:ext cx="332510" cy="38792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88D26F2-E4CB-A16D-D126-D7990B1304CE}"/>
              </a:ext>
            </a:extLst>
          </p:cNvPr>
          <p:cNvSpPr/>
          <p:nvPr/>
        </p:nvSpPr>
        <p:spPr>
          <a:xfrm>
            <a:off x="9296396" y="4520973"/>
            <a:ext cx="277095" cy="304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CFF0984-E9F5-139E-B4D4-A305704FC8B4}"/>
              </a:ext>
            </a:extLst>
          </p:cNvPr>
          <p:cNvSpPr/>
          <p:nvPr/>
        </p:nvSpPr>
        <p:spPr>
          <a:xfrm>
            <a:off x="9168242" y="2821078"/>
            <a:ext cx="266700" cy="88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47AD14E-F7F8-E59E-D77C-FD5F7386D127}"/>
              </a:ext>
            </a:extLst>
          </p:cNvPr>
          <p:cNvSpPr/>
          <p:nvPr/>
        </p:nvSpPr>
        <p:spPr>
          <a:xfrm>
            <a:off x="9168242" y="3068088"/>
            <a:ext cx="266700" cy="886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4D2652-0D8A-8635-A9E2-A823E2D48497}"/>
              </a:ext>
            </a:extLst>
          </p:cNvPr>
          <p:cNvSpPr/>
          <p:nvPr/>
        </p:nvSpPr>
        <p:spPr>
          <a:xfrm>
            <a:off x="9168242" y="3278363"/>
            <a:ext cx="266700" cy="886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D192542-6EF2-C00E-1EE6-2B8C147D8BFC}"/>
              </a:ext>
            </a:extLst>
          </p:cNvPr>
          <p:cNvSpPr/>
          <p:nvPr/>
        </p:nvSpPr>
        <p:spPr>
          <a:xfrm>
            <a:off x="9168242" y="2568999"/>
            <a:ext cx="266700" cy="8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6CC529-7A8D-1E80-E56F-EB834EAC2541}"/>
              </a:ext>
            </a:extLst>
          </p:cNvPr>
          <p:cNvSpPr txBox="1"/>
          <p:nvPr/>
        </p:nvSpPr>
        <p:spPr>
          <a:xfrm>
            <a:off x="9434942" y="2411139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DDFA30-09DB-D77A-C906-849CC3651475}"/>
              </a:ext>
            </a:extLst>
          </p:cNvPr>
          <p:cNvSpPr txBox="1"/>
          <p:nvPr/>
        </p:nvSpPr>
        <p:spPr>
          <a:xfrm>
            <a:off x="9434942" y="2664706"/>
            <a:ext cx="118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 wall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AEE19D-4EA6-10D9-8C8D-5F0C37EF9CB0}"/>
              </a:ext>
            </a:extLst>
          </p:cNvPr>
          <p:cNvSpPr txBox="1"/>
          <p:nvPr/>
        </p:nvSpPr>
        <p:spPr>
          <a:xfrm>
            <a:off x="9434942" y="2895237"/>
            <a:ext cx="118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cement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09B619-37F9-B87F-C3EF-1E56AFB64B8D}"/>
              </a:ext>
            </a:extLst>
          </p:cNvPr>
          <p:cNvSpPr txBox="1"/>
          <p:nvPr/>
        </p:nvSpPr>
        <p:spPr>
          <a:xfrm>
            <a:off x="9434942" y="3112671"/>
            <a:ext cx="118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rock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0CCFFCF-A036-3286-8D32-F03450CA988E}"/>
              </a:ext>
            </a:extLst>
          </p:cNvPr>
          <p:cNvCxnSpPr>
            <a:cxnSpLocks/>
          </p:cNvCxnSpPr>
          <p:nvPr/>
        </p:nvCxnSpPr>
        <p:spPr>
          <a:xfrm flipH="1" flipV="1">
            <a:off x="7802649" y="3601368"/>
            <a:ext cx="1555788" cy="91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9930BE6-A2E7-0356-9C8F-14630287104F}"/>
              </a:ext>
            </a:extLst>
          </p:cNvPr>
          <p:cNvCxnSpPr>
            <a:cxnSpLocks/>
          </p:cNvCxnSpPr>
          <p:nvPr/>
        </p:nvCxnSpPr>
        <p:spPr>
          <a:xfrm flipH="1">
            <a:off x="7238010" y="4673999"/>
            <a:ext cx="1991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473F935-A994-1C1E-FAAA-3FEAFC29551A}"/>
              </a:ext>
            </a:extLst>
          </p:cNvPr>
          <p:cNvCxnSpPr>
            <a:cxnSpLocks/>
          </p:cNvCxnSpPr>
          <p:nvPr/>
        </p:nvCxnSpPr>
        <p:spPr>
          <a:xfrm flipH="1">
            <a:off x="7355374" y="5057968"/>
            <a:ext cx="1562989" cy="47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B86BBDC-F1DC-0B5F-39C0-A694D4032468}"/>
              </a:ext>
            </a:extLst>
          </p:cNvPr>
          <p:cNvSpPr txBox="1"/>
          <p:nvPr/>
        </p:nvSpPr>
        <p:spPr>
          <a:xfrm>
            <a:off x="5929989" y="3295705"/>
            <a:ext cx="293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Width pipe wall = 0.00635 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49D3C5-FC79-9F65-3FCA-421EEEE9DA08}"/>
              </a:ext>
            </a:extLst>
          </p:cNvPr>
          <p:cNvSpPr txBox="1"/>
          <p:nvPr/>
        </p:nvSpPr>
        <p:spPr>
          <a:xfrm>
            <a:off x="5018745" y="4309575"/>
            <a:ext cx="293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Width cement = 0.0051 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581E141-E57D-72B0-EF1C-47149AB55F66}"/>
              </a:ext>
            </a:extLst>
          </p:cNvPr>
          <p:cNvSpPr txBox="1"/>
          <p:nvPr/>
        </p:nvSpPr>
        <p:spPr>
          <a:xfrm>
            <a:off x="5127255" y="5350388"/>
            <a:ext cx="293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Width rock = 49.95 m</a:t>
            </a:r>
          </a:p>
        </p:txBody>
      </p:sp>
    </p:spTree>
    <p:extLst>
      <p:ext uri="{BB962C8B-B14F-4D97-AF65-F5344CB8AC3E}">
        <p14:creationId xmlns:p14="http://schemas.microsoft.com/office/powerpoint/2010/main" val="3367339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C51A1-A82A-E7FA-BFE5-085B0525D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10515600" cy="1325563"/>
          </a:xfrm>
        </p:spPr>
        <p:txBody>
          <a:bodyPr/>
          <a:lstStyle/>
          <a:p>
            <a:r>
              <a:rPr lang="en-US" b="1" dirty="0"/>
              <a:t>Heat Structures for fractures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B12860BE-3967-465F-71D2-C0A95782AEB1}"/>
              </a:ext>
            </a:extLst>
          </p:cNvPr>
          <p:cNvSpPr/>
          <p:nvPr/>
        </p:nvSpPr>
        <p:spPr>
          <a:xfrm>
            <a:off x="2216726" y="1669472"/>
            <a:ext cx="1870364" cy="4488873"/>
          </a:xfrm>
          <a:prstGeom prst="ca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51CA86D7-5B37-A5F6-A8ED-DE5EC3656ADF}"/>
              </a:ext>
            </a:extLst>
          </p:cNvPr>
          <p:cNvSpPr/>
          <p:nvPr/>
        </p:nvSpPr>
        <p:spPr>
          <a:xfrm>
            <a:off x="3077438" y="1898077"/>
            <a:ext cx="178377" cy="404552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A55FB4-6AB0-EE00-4F92-F0C318E8E97F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216726" y="1898076"/>
            <a:ext cx="94990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082EDED-A2FA-A91C-EB11-0988AB6B5267}"/>
              </a:ext>
            </a:extLst>
          </p:cNvPr>
          <p:cNvSpPr txBox="1"/>
          <p:nvPr/>
        </p:nvSpPr>
        <p:spPr>
          <a:xfrm>
            <a:off x="2209799" y="1414442"/>
            <a:ext cx="117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50 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0041C0-5E6D-E4C2-F6EC-029931D5E417}"/>
              </a:ext>
            </a:extLst>
          </p:cNvPr>
          <p:cNvCxnSpPr>
            <a:cxnSpLocks/>
            <a:stCxn id="7" idx="1"/>
          </p:cNvCxnSpPr>
          <p:nvPr/>
        </p:nvCxnSpPr>
        <p:spPr>
          <a:xfrm flipV="1">
            <a:off x="3166627" y="1376022"/>
            <a:ext cx="1294536" cy="522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B8EC5E3-E29A-C865-A0E7-976A3DDB4093}"/>
              </a:ext>
            </a:extLst>
          </p:cNvPr>
          <p:cNvSpPr txBox="1"/>
          <p:nvPr/>
        </p:nvSpPr>
        <p:spPr>
          <a:xfrm>
            <a:off x="4461162" y="1148215"/>
            <a:ext cx="470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INNER_RADIUS = 0.5 m or 1 m = fracture radius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408E09-8553-945C-75B3-C49979D145D5}"/>
              </a:ext>
            </a:extLst>
          </p:cNvPr>
          <p:cNvCxnSpPr>
            <a:cxnSpLocks/>
          </p:cNvCxnSpPr>
          <p:nvPr/>
        </p:nvCxnSpPr>
        <p:spPr>
          <a:xfrm flipV="1">
            <a:off x="3255816" y="2562964"/>
            <a:ext cx="1399311" cy="64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F789B0-19B9-6659-CA91-4614E957C084}"/>
              </a:ext>
            </a:extLst>
          </p:cNvPr>
          <p:cNvCxnSpPr>
            <a:cxnSpLocks/>
          </p:cNvCxnSpPr>
          <p:nvPr/>
        </p:nvCxnSpPr>
        <p:spPr>
          <a:xfrm flipV="1">
            <a:off x="4087090" y="2673932"/>
            <a:ext cx="568037" cy="82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4C8963A-D4F7-A195-B303-41F6CABD1CAF}"/>
              </a:ext>
            </a:extLst>
          </p:cNvPr>
          <p:cNvSpPr txBox="1"/>
          <p:nvPr/>
        </p:nvSpPr>
        <p:spPr>
          <a:xfrm>
            <a:off x="4655127" y="2182026"/>
            <a:ext cx="3837710" cy="649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Temperature BCs: based on Temperature with Elevation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2627B39F-795D-BCC1-A502-FFD9B1F62182}"/>
              </a:ext>
            </a:extLst>
          </p:cNvPr>
          <p:cNvSpPr/>
          <p:nvPr/>
        </p:nvSpPr>
        <p:spPr>
          <a:xfrm>
            <a:off x="2216725" y="5717306"/>
            <a:ext cx="1849667" cy="33309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84EBF9AC-C53D-D562-4D1B-E29844DF3C91}"/>
              </a:ext>
            </a:extLst>
          </p:cNvPr>
          <p:cNvSpPr/>
          <p:nvPr/>
        </p:nvSpPr>
        <p:spPr>
          <a:xfrm rot="10800000" flipV="1">
            <a:off x="2216726" y="5723081"/>
            <a:ext cx="1849667" cy="441039"/>
          </a:xfrm>
          <a:prstGeom prst="arc">
            <a:avLst>
              <a:gd name="adj1" fmla="val 16200000"/>
              <a:gd name="adj2" fmla="val 2154178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A0469E4-F3C4-FD62-FAF9-5536AE070D3D}"/>
              </a:ext>
            </a:extLst>
          </p:cNvPr>
          <p:cNvSpPr/>
          <p:nvPr/>
        </p:nvSpPr>
        <p:spPr>
          <a:xfrm>
            <a:off x="8298873" y="3502745"/>
            <a:ext cx="2272145" cy="234141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88D26F2-E4CB-A16D-D126-D7990B1304CE}"/>
              </a:ext>
            </a:extLst>
          </p:cNvPr>
          <p:cNvSpPr/>
          <p:nvPr/>
        </p:nvSpPr>
        <p:spPr>
          <a:xfrm>
            <a:off x="9296396" y="4520973"/>
            <a:ext cx="277095" cy="304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4D2652-0D8A-8635-A9E2-A823E2D48497}"/>
              </a:ext>
            </a:extLst>
          </p:cNvPr>
          <p:cNvSpPr/>
          <p:nvPr/>
        </p:nvSpPr>
        <p:spPr>
          <a:xfrm>
            <a:off x="9168242" y="3278363"/>
            <a:ext cx="266700" cy="886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D192542-6EF2-C00E-1EE6-2B8C147D8BFC}"/>
              </a:ext>
            </a:extLst>
          </p:cNvPr>
          <p:cNvSpPr/>
          <p:nvPr/>
        </p:nvSpPr>
        <p:spPr>
          <a:xfrm>
            <a:off x="9168242" y="3056544"/>
            <a:ext cx="266700" cy="8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6CC529-7A8D-1E80-E56F-EB834EAC2541}"/>
              </a:ext>
            </a:extLst>
          </p:cNvPr>
          <p:cNvSpPr txBox="1"/>
          <p:nvPr/>
        </p:nvSpPr>
        <p:spPr>
          <a:xfrm>
            <a:off x="9434941" y="2886129"/>
            <a:ext cx="282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fracture (treated as a pipe)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09B619-37F9-B87F-C3EF-1E56AFB64B8D}"/>
              </a:ext>
            </a:extLst>
          </p:cNvPr>
          <p:cNvSpPr txBox="1"/>
          <p:nvPr/>
        </p:nvSpPr>
        <p:spPr>
          <a:xfrm>
            <a:off x="9434942" y="3112671"/>
            <a:ext cx="118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rock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473F935-A994-1C1E-FAAA-3FEAFC29551A}"/>
              </a:ext>
            </a:extLst>
          </p:cNvPr>
          <p:cNvCxnSpPr>
            <a:cxnSpLocks/>
          </p:cNvCxnSpPr>
          <p:nvPr/>
        </p:nvCxnSpPr>
        <p:spPr>
          <a:xfrm flipH="1">
            <a:off x="7355374" y="5057968"/>
            <a:ext cx="1562989" cy="47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581E141-E57D-72B0-EF1C-47149AB55F66}"/>
              </a:ext>
            </a:extLst>
          </p:cNvPr>
          <p:cNvSpPr txBox="1"/>
          <p:nvPr/>
        </p:nvSpPr>
        <p:spPr>
          <a:xfrm>
            <a:off x="5127255" y="5350388"/>
            <a:ext cx="293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Width rock = 50 m</a:t>
            </a:r>
          </a:p>
        </p:txBody>
      </p:sp>
    </p:spTree>
    <p:extLst>
      <p:ext uri="{BB962C8B-B14F-4D97-AF65-F5344CB8AC3E}">
        <p14:creationId xmlns:p14="http://schemas.microsoft.com/office/powerpoint/2010/main" val="953520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C51A1-A82A-E7FA-BFE5-085B0525D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12039600" cy="1325563"/>
          </a:xfrm>
        </p:spPr>
        <p:txBody>
          <a:bodyPr/>
          <a:lstStyle/>
          <a:p>
            <a:r>
              <a:rPr lang="en-US" b="1" dirty="0"/>
              <a:t>Calculating Fracture Permeability Using Darcy’s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AE09F3-D94F-F301-D24E-8CB8CA2A0B10}"/>
                  </a:ext>
                </a:extLst>
              </p:cNvPr>
              <p:cNvSpPr txBox="1"/>
              <p:nvPr/>
            </p:nvSpPr>
            <p:spPr>
              <a:xfrm>
                <a:off x="5089483" y="1325563"/>
                <a:ext cx="1098634" cy="569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AE09F3-D94F-F301-D24E-8CB8CA2A0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483" y="1325563"/>
                <a:ext cx="1098634" cy="569323"/>
              </a:xfrm>
              <a:prstGeom prst="rect">
                <a:avLst/>
              </a:prstGeom>
              <a:blipFill>
                <a:blip r:embed="rId2"/>
                <a:stretch>
                  <a:fillRect l="-5682" t="-2174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48A411-93CA-1AC0-73DE-57FCF8E7BD2F}"/>
                  </a:ext>
                </a:extLst>
              </p:cNvPr>
              <p:cNvSpPr txBox="1"/>
              <p:nvPr/>
            </p:nvSpPr>
            <p:spPr>
              <a:xfrm>
                <a:off x="5281587" y="2366945"/>
                <a:ext cx="714426" cy="568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48A411-93CA-1AC0-73DE-57FCF8E7B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587" y="2366945"/>
                <a:ext cx="714426" cy="568361"/>
              </a:xfrm>
              <a:prstGeom prst="rect">
                <a:avLst/>
              </a:prstGeom>
              <a:blipFill>
                <a:blip r:embed="rId3"/>
                <a:stretch>
                  <a:fillRect l="-8621" t="-6522" r="-34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3B7F72-189E-7AFE-5D55-D2B962ACEB2A}"/>
                  </a:ext>
                </a:extLst>
              </p:cNvPr>
              <p:cNvSpPr txBox="1"/>
              <p:nvPr/>
            </p:nvSpPr>
            <p:spPr>
              <a:xfrm>
                <a:off x="5071626" y="3349909"/>
                <a:ext cx="1134348" cy="572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3B7F72-189E-7AFE-5D55-D2B962ACE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626" y="3349909"/>
                <a:ext cx="1134348" cy="572786"/>
              </a:xfrm>
              <a:prstGeom prst="rect">
                <a:avLst/>
              </a:prstGeom>
              <a:blipFill>
                <a:blip r:embed="rId4"/>
                <a:stretch>
                  <a:fillRect l="-3333" t="-4444" r="-444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BE3988-6DF9-4399-88DA-70401413926D}"/>
                  </a:ext>
                </a:extLst>
              </p:cNvPr>
              <p:cNvSpPr txBox="1"/>
              <p:nvPr/>
            </p:nvSpPr>
            <p:spPr>
              <a:xfrm>
                <a:off x="5010190" y="4530136"/>
                <a:ext cx="1085810" cy="568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BE3988-6DF9-4399-88DA-704014139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90" y="4530136"/>
                <a:ext cx="1085810" cy="568361"/>
              </a:xfrm>
              <a:prstGeom prst="rect">
                <a:avLst/>
              </a:prstGeom>
              <a:blipFill>
                <a:blip r:embed="rId5"/>
                <a:stretch>
                  <a:fillRect l="-4598" t="-6522" r="-34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6700C4-B36C-A0F7-47D8-88C78EB6509E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5638800" y="1894886"/>
            <a:ext cx="0" cy="47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233B68-1FEF-444C-3872-AA1996F54290}"/>
              </a:ext>
            </a:extLst>
          </p:cNvPr>
          <p:cNvCxnSpPr/>
          <p:nvPr/>
        </p:nvCxnSpPr>
        <p:spPr>
          <a:xfrm>
            <a:off x="5638800" y="2782317"/>
            <a:ext cx="0" cy="47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066A51-E263-909A-69E9-485250D740F6}"/>
              </a:ext>
            </a:extLst>
          </p:cNvPr>
          <p:cNvCxnSpPr/>
          <p:nvPr/>
        </p:nvCxnSpPr>
        <p:spPr>
          <a:xfrm>
            <a:off x="5638800" y="3990386"/>
            <a:ext cx="0" cy="47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06F29F-17F1-1D44-77E5-E318816E6E8F}"/>
              </a:ext>
            </a:extLst>
          </p:cNvPr>
          <p:cNvSpPr txBox="1"/>
          <p:nvPr/>
        </p:nvSpPr>
        <p:spPr>
          <a:xfrm>
            <a:off x="6386949" y="1474545"/>
            <a:ext cx="122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Equation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0FC83-F79E-17D8-1139-FE99A7CD389F}"/>
              </a:ext>
            </a:extLst>
          </p:cNvPr>
          <p:cNvSpPr txBox="1"/>
          <p:nvPr/>
        </p:nvSpPr>
        <p:spPr>
          <a:xfrm>
            <a:off x="6386949" y="3429000"/>
            <a:ext cx="19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Equations 1 and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49F662-4635-7E80-FDDE-372ACE377D2E}"/>
              </a:ext>
            </a:extLst>
          </p:cNvPr>
          <p:cNvSpPr txBox="1"/>
          <p:nvPr/>
        </p:nvSpPr>
        <p:spPr>
          <a:xfrm>
            <a:off x="6386949" y="4452166"/>
            <a:ext cx="113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Solve for 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C6FE1-7BC4-A023-8908-A6633A164C00}"/>
              </a:ext>
            </a:extLst>
          </p:cNvPr>
          <p:cNvSpPr txBox="1"/>
          <p:nvPr/>
        </p:nvSpPr>
        <p:spPr>
          <a:xfrm>
            <a:off x="6386950" y="2446333"/>
            <a:ext cx="122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Equation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A014E4-C083-9771-3980-DA1E1B292D55}"/>
                  </a:ext>
                </a:extLst>
              </p:cNvPr>
              <p:cNvSpPr txBox="1"/>
              <p:nvPr/>
            </p:nvSpPr>
            <p:spPr>
              <a:xfrm>
                <a:off x="2516994" y="5684138"/>
                <a:ext cx="62436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en-US" dirty="0"/>
                  <a:t> at inlet and outlet of fracture and compare value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A014E4-C083-9771-3980-DA1E1B292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994" y="5684138"/>
                <a:ext cx="6243612" cy="369332"/>
              </a:xfrm>
              <a:prstGeom prst="rect">
                <a:avLst/>
              </a:prstGeom>
              <a:blipFill>
                <a:blip r:embed="rId6"/>
                <a:stretch>
                  <a:fillRect l="-1016" t="-6667" r="-142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51D09B-928F-E509-CA3F-8B4A8BF0F55E}"/>
              </a:ext>
            </a:extLst>
          </p:cNvPr>
          <p:cNvCxnSpPr/>
          <p:nvPr/>
        </p:nvCxnSpPr>
        <p:spPr>
          <a:xfrm>
            <a:off x="5638800" y="5212079"/>
            <a:ext cx="0" cy="47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B991F0-525B-A9A0-0E01-B2432E7A9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92" y="1397906"/>
            <a:ext cx="3810000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51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994B3-1E22-E8E4-D3A6-D28C4435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3 Fracture Zones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824D4-8539-47AB-E5EE-56A4CAE08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Open Hole for Fracture 3 (Toe)</a:t>
            </a:r>
          </a:p>
        </p:txBody>
      </p:sp>
    </p:spTree>
    <p:extLst>
      <p:ext uri="{BB962C8B-B14F-4D97-AF65-F5344CB8AC3E}">
        <p14:creationId xmlns:p14="http://schemas.microsoft.com/office/powerpoint/2010/main" val="331092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06B26-1394-D441-C059-23FBB8A99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Paraview</a:t>
            </a: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at ~= 1,000,000s, </a:t>
            </a:r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 fracture zones</a:t>
            </a:r>
          </a:p>
        </p:txBody>
      </p:sp>
      <p:pic>
        <p:nvPicPr>
          <p:cNvPr id="4" name="Picture 3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01C1E948-ACE5-17E0-204B-376F2C9F8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546192"/>
            <a:ext cx="6780700" cy="376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27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A37E76-5FF0-08FE-814B-4A0020EE17CE}"/>
              </a:ext>
            </a:extLst>
          </p:cNvPr>
          <p:cNvCxnSpPr>
            <a:cxnSpLocks/>
          </p:cNvCxnSpPr>
          <p:nvPr/>
        </p:nvCxnSpPr>
        <p:spPr>
          <a:xfrm>
            <a:off x="3163330" y="630195"/>
            <a:ext cx="0" cy="3174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249BC1-298C-4165-7B78-2BA53B7D1F0F}"/>
              </a:ext>
            </a:extLst>
          </p:cNvPr>
          <p:cNvCxnSpPr>
            <a:cxnSpLocks/>
          </p:cNvCxnSpPr>
          <p:nvPr/>
        </p:nvCxnSpPr>
        <p:spPr>
          <a:xfrm>
            <a:off x="3163330" y="3804745"/>
            <a:ext cx="2459704" cy="1376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728201-692F-8FBA-2272-84108E38A7A9}"/>
              </a:ext>
            </a:extLst>
          </p:cNvPr>
          <p:cNvCxnSpPr/>
          <p:nvPr/>
        </p:nvCxnSpPr>
        <p:spPr>
          <a:xfrm flipV="1">
            <a:off x="5633545" y="4088524"/>
            <a:ext cx="0" cy="1093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286F88-3612-7E94-5E27-4F6036652F36}"/>
              </a:ext>
            </a:extLst>
          </p:cNvPr>
          <p:cNvCxnSpPr/>
          <p:nvPr/>
        </p:nvCxnSpPr>
        <p:spPr>
          <a:xfrm flipH="1" flipV="1">
            <a:off x="3310759" y="2953407"/>
            <a:ext cx="2312275" cy="1145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30D570-D1B0-732D-38F4-22012D3725A2}"/>
              </a:ext>
            </a:extLst>
          </p:cNvPr>
          <p:cNvCxnSpPr/>
          <p:nvPr/>
        </p:nvCxnSpPr>
        <p:spPr>
          <a:xfrm flipV="1">
            <a:off x="3310759" y="630195"/>
            <a:ext cx="0" cy="2333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4030173-E350-B4E5-1B8F-D8420C9BD12F}"/>
              </a:ext>
            </a:extLst>
          </p:cNvPr>
          <p:cNvSpPr txBox="1"/>
          <p:nvPr/>
        </p:nvSpPr>
        <p:spPr>
          <a:xfrm>
            <a:off x="2375343" y="445529"/>
            <a:ext cx="787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(0,0,0)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61C27C-A757-659E-CDB3-8BF0170E92F8}"/>
              </a:ext>
            </a:extLst>
          </p:cNvPr>
          <p:cNvSpPr txBox="1"/>
          <p:nvPr/>
        </p:nvSpPr>
        <p:spPr>
          <a:xfrm>
            <a:off x="1996833" y="3620079"/>
            <a:ext cx="124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(0,0,-2057)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56DE70-2501-5BFA-1486-8D4A89F39329}"/>
              </a:ext>
            </a:extLst>
          </p:cNvPr>
          <p:cNvSpPr txBox="1"/>
          <p:nvPr/>
        </p:nvSpPr>
        <p:spPr>
          <a:xfrm>
            <a:off x="5475893" y="5239405"/>
            <a:ext cx="231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(1122.6,0,-2632.1)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C5474D-367F-7699-EF35-7563582D3D29}"/>
              </a:ext>
            </a:extLst>
          </p:cNvPr>
          <p:cNvSpPr txBox="1"/>
          <p:nvPr/>
        </p:nvSpPr>
        <p:spPr>
          <a:xfrm>
            <a:off x="5475893" y="3688396"/>
            <a:ext cx="19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(1122.4,0,-2531.9)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088269-E5A3-A105-B1A4-9F9B313B11FF}"/>
              </a:ext>
            </a:extLst>
          </p:cNvPr>
          <p:cNvSpPr txBox="1"/>
          <p:nvPr/>
        </p:nvSpPr>
        <p:spPr>
          <a:xfrm>
            <a:off x="3299968" y="2683923"/>
            <a:ext cx="124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(1,0,-1957)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31286F-41D9-0C2B-1407-436B270631FE}"/>
              </a:ext>
            </a:extLst>
          </p:cNvPr>
          <p:cNvSpPr txBox="1"/>
          <p:nvPr/>
        </p:nvSpPr>
        <p:spPr>
          <a:xfrm>
            <a:off x="3299968" y="445529"/>
            <a:ext cx="124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(1,0,0)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1C621D9-31FA-BED4-DAA4-D445304010F7}"/>
              </a:ext>
            </a:extLst>
          </p:cNvPr>
          <p:cNvCxnSpPr/>
          <p:nvPr/>
        </p:nvCxnSpPr>
        <p:spPr>
          <a:xfrm>
            <a:off x="3310759" y="1418897"/>
            <a:ext cx="1408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8D65A81-B0E4-54EC-BE41-E5E5C8C0B827}"/>
              </a:ext>
            </a:extLst>
          </p:cNvPr>
          <p:cNvCxnSpPr>
            <a:cxnSpLocks/>
          </p:cNvCxnSpPr>
          <p:nvPr/>
        </p:nvCxnSpPr>
        <p:spPr>
          <a:xfrm flipV="1">
            <a:off x="3163330" y="1492469"/>
            <a:ext cx="1555815" cy="383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9DD645-1373-7945-0B10-D7692589145F}"/>
              </a:ext>
            </a:extLst>
          </p:cNvPr>
          <p:cNvCxnSpPr>
            <a:cxnSpLocks/>
          </p:cNvCxnSpPr>
          <p:nvPr/>
        </p:nvCxnSpPr>
        <p:spPr>
          <a:xfrm flipV="1">
            <a:off x="4288079" y="1576552"/>
            <a:ext cx="430923" cy="2856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45D578-8C02-8DB3-861E-9E5068E8B059}"/>
              </a:ext>
            </a:extLst>
          </p:cNvPr>
          <p:cNvCxnSpPr>
            <a:cxnSpLocks/>
          </p:cNvCxnSpPr>
          <p:nvPr/>
        </p:nvCxnSpPr>
        <p:spPr>
          <a:xfrm flipV="1">
            <a:off x="4640320" y="1609398"/>
            <a:ext cx="215462" cy="201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9693DC1-301A-8A89-8317-113FDB79D4B6}"/>
              </a:ext>
            </a:extLst>
          </p:cNvPr>
          <p:cNvSpPr txBox="1"/>
          <p:nvPr/>
        </p:nvSpPr>
        <p:spPr>
          <a:xfrm>
            <a:off x="4687611" y="1255252"/>
            <a:ext cx="244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I.D = 0.18 m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8554BD-E816-F6AE-7535-0A69E8CB942B}"/>
              </a:ext>
            </a:extLst>
          </p:cNvPr>
          <p:cNvSpPr txBox="1"/>
          <p:nvPr/>
        </p:nvSpPr>
        <p:spPr>
          <a:xfrm>
            <a:off x="903137" y="106262"/>
            <a:ext cx="535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Base 1 Fracture Model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E1748-F8EB-C503-3EA4-D182F070687E}"/>
              </a:ext>
            </a:extLst>
          </p:cNvPr>
          <p:cNvCxnSpPr>
            <a:cxnSpLocks/>
          </p:cNvCxnSpPr>
          <p:nvPr/>
        </p:nvCxnSpPr>
        <p:spPr>
          <a:xfrm>
            <a:off x="5633545" y="4617318"/>
            <a:ext cx="559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F18174-CB22-B11F-146D-18A7F312E84D}"/>
              </a:ext>
            </a:extLst>
          </p:cNvPr>
          <p:cNvSpPr txBox="1"/>
          <p:nvPr/>
        </p:nvSpPr>
        <p:spPr>
          <a:xfrm>
            <a:off x="6140359" y="4423385"/>
            <a:ext cx="244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I.D = 0.5 m, 1 m, or 2 m </a:t>
            </a:r>
          </a:p>
        </p:txBody>
      </p:sp>
    </p:spTree>
    <p:extLst>
      <p:ext uri="{BB962C8B-B14F-4D97-AF65-F5344CB8AC3E}">
        <p14:creationId xmlns:p14="http://schemas.microsoft.com/office/powerpoint/2010/main" val="3053473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AA0A58-27AA-5927-DFCC-899706D76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336" y="1705893"/>
            <a:ext cx="3517119" cy="342039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340C5A70-AEF0-A5DB-39F1-67EC121BA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40" y="1708966"/>
            <a:ext cx="3537345" cy="344006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456DF67-53C9-DD08-1F77-5C9F281D9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200" y="1705892"/>
            <a:ext cx="3517120" cy="3420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20D57D-1001-9C7E-0813-BFBC90977D05}"/>
              </a:ext>
            </a:extLst>
          </p:cNvPr>
          <p:cNvSpPr txBox="1"/>
          <p:nvPr/>
        </p:nvSpPr>
        <p:spPr>
          <a:xfrm>
            <a:off x="2987730" y="250447"/>
            <a:ext cx="65944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Flow Distribution Percentage (Fracture Diameter = 0.5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72530F-FC94-6567-A234-A6BC0758DA4E}"/>
              </a:ext>
            </a:extLst>
          </p:cNvPr>
          <p:cNvSpPr txBox="1"/>
          <p:nvPr/>
        </p:nvSpPr>
        <p:spPr>
          <a:xfrm>
            <a:off x="1054931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2kgs_0.5m.i</a:t>
            </a:r>
          </a:p>
          <a:p>
            <a:r>
              <a:rPr lang="en-US" dirty="0"/>
              <a:t>Output files: 2kgs_0.5m_CSV.csv</a:t>
            </a:r>
          </a:p>
          <a:p>
            <a:r>
              <a:rPr lang="en-US" dirty="0"/>
              <a:t>2kgs_0.5m_exodus.e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E7741-3DAE-27D9-3930-422D0AAC0216}"/>
              </a:ext>
            </a:extLst>
          </p:cNvPr>
          <p:cNvSpPr txBox="1"/>
          <p:nvPr/>
        </p:nvSpPr>
        <p:spPr>
          <a:xfrm>
            <a:off x="4983678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5kgs_0.5m.i</a:t>
            </a:r>
          </a:p>
          <a:p>
            <a:r>
              <a:rPr lang="en-US" dirty="0"/>
              <a:t>Output files: 5kgs_0.5m_CSV.csv</a:t>
            </a:r>
          </a:p>
          <a:p>
            <a:r>
              <a:rPr lang="en-US" dirty="0"/>
              <a:t>5kgs_0.5m_exodus.e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8A1E02-50BB-908C-2AF6-82340157A4E1}"/>
              </a:ext>
            </a:extLst>
          </p:cNvPr>
          <p:cNvSpPr txBox="1"/>
          <p:nvPr/>
        </p:nvSpPr>
        <p:spPr>
          <a:xfrm>
            <a:off x="8619633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10kgs_0.5m.i</a:t>
            </a:r>
          </a:p>
          <a:p>
            <a:r>
              <a:rPr lang="en-US" dirty="0"/>
              <a:t>Output files: 10kgs_0.5m_CSV.csv</a:t>
            </a:r>
          </a:p>
          <a:p>
            <a:r>
              <a:rPr lang="en-US" dirty="0"/>
              <a:t>10kgs_0.5m_exodus.e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056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46F139ED-9632-251F-167E-4939DA50C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336" y="1715729"/>
            <a:ext cx="3517119" cy="3420397"/>
          </a:xfrm>
          <a:prstGeom prst="rect">
            <a:avLst/>
          </a:prstGeom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Chart, line chart&#10;&#10;Description automatically generated">
            <a:extLst>
              <a:ext uri="{FF2B5EF4-FFF2-40B4-BE49-F238E27FC236}">
                <a16:creationId xmlns:a16="http://schemas.microsoft.com/office/drawing/2014/main" id="{598145EA-E449-84FB-6E41-2C33628BB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40" y="1715729"/>
            <a:ext cx="3537345" cy="3440067"/>
          </a:xfrm>
          <a:prstGeom prst="rect">
            <a:avLst/>
          </a:prstGeom>
        </p:spPr>
      </p:pic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CB81FC3C-9478-3370-A569-260B8B69E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384" y="1715728"/>
            <a:ext cx="3517120" cy="342039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F9DA61E-BABB-8A41-74FB-49CC0C06DBB9}"/>
              </a:ext>
            </a:extLst>
          </p:cNvPr>
          <p:cNvSpPr txBox="1"/>
          <p:nvPr/>
        </p:nvSpPr>
        <p:spPr>
          <a:xfrm>
            <a:off x="2987730" y="250447"/>
            <a:ext cx="65944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Flow Distribution Percentage (Fracture Diameter = 1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8ED03E-0622-03A1-A0CD-9EFE667626E4}"/>
              </a:ext>
            </a:extLst>
          </p:cNvPr>
          <p:cNvSpPr txBox="1"/>
          <p:nvPr/>
        </p:nvSpPr>
        <p:spPr>
          <a:xfrm>
            <a:off x="1054931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2kgs_1m.i</a:t>
            </a:r>
          </a:p>
          <a:p>
            <a:r>
              <a:rPr lang="en-US" dirty="0"/>
              <a:t>Output files: 2kgs_1m_CSV.csv</a:t>
            </a:r>
          </a:p>
          <a:p>
            <a:r>
              <a:rPr lang="en-US" dirty="0"/>
              <a:t>2kgs_1m_exodus.e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6978AD-E9D0-3842-FB8E-F044C7F2690D}"/>
              </a:ext>
            </a:extLst>
          </p:cNvPr>
          <p:cNvSpPr txBox="1"/>
          <p:nvPr/>
        </p:nvSpPr>
        <p:spPr>
          <a:xfrm>
            <a:off x="4779499" y="5277968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5kgs_1m.i</a:t>
            </a:r>
          </a:p>
          <a:p>
            <a:r>
              <a:rPr lang="en-US" dirty="0"/>
              <a:t>Output files: 5kgs_1m_CSV.csv</a:t>
            </a:r>
          </a:p>
          <a:p>
            <a:r>
              <a:rPr lang="en-US" dirty="0"/>
              <a:t>5kgs_1m_exodus.e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4FA96B-468E-05E1-B00B-186D87AA504C}"/>
              </a:ext>
            </a:extLst>
          </p:cNvPr>
          <p:cNvSpPr txBox="1"/>
          <p:nvPr/>
        </p:nvSpPr>
        <p:spPr>
          <a:xfrm>
            <a:off x="8619633" y="5277968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10kgs_1m.i</a:t>
            </a:r>
          </a:p>
          <a:p>
            <a:r>
              <a:rPr lang="en-US" dirty="0"/>
              <a:t>Output files: 10kgs_1m_CSV.csv</a:t>
            </a:r>
          </a:p>
          <a:p>
            <a:r>
              <a:rPr lang="en-US" dirty="0"/>
              <a:t>10kgs_1m_exodus.e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488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8D18923-2747-940C-FEA4-35766FFA2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337" y="1715728"/>
            <a:ext cx="3517119" cy="342039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065E9AF-CCDF-13B3-9EE5-4B55B9074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9" y="1715728"/>
            <a:ext cx="3537345" cy="344006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7BB8647-F505-AA55-D5F4-BB951CFC4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384" y="1715728"/>
            <a:ext cx="3517120" cy="3420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8523AE-0427-DC0C-EA65-F7A893D24E43}"/>
              </a:ext>
            </a:extLst>
          </p:cNvPr>
          <p:cNvSpPr txBox="1"/>
          <p:nvPr/>
        </p:nvSpPr>
        <p:spPr>
          <a:xfrm>
            <a:off x="2987730" y="250447"/>
            <a:ext cx="65944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Flow Distribution Percentage (Fracture Diameter = 2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4BE35F-4E94-E7A5-E603-A06A897C83E8}"/>
              </a:ext>
            </a:extLst>
          </p:cNvPr>
          <p:cNvSpPr txBox="1"/>
          <p:nvPr/>
        </p:nvSpPr>
        <p:spPr>
          <a:xfrm>
            <a:off x="1054931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2kgs_2m.i</a:t>
            </a:r>
          </a:p>
          <a:p>
            <a:r>
              <a:rPr lang="en-US" dirty="0"/>
              <a:t>Output files: 2kgs_2m_CSV.csv</a:t>
            </a:r>
          </a:p>
          <a:p>
            <a:r>
              <a:rPr lang="en-US" dirty="0"/>
              <a:t>2kgs_2m_exodus.e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5C5ECD-8768-9CE0-307A-260B4971F419}"/>
              </a:ext>
            </a:extLst>
          </p:cNvPr>
          <p:cNvSpPr txBox="1"/>
          <p:nvPr/>
        </p:nvSpPr>
        <p:spPr>
          <a:xfrm>
            <a:off x="4769682" y="5277968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5kgs_2m.i</a:t>
            </a:r>
          </a:p>
          <a:p>
            <a:r>
              <a:rPr lang="en-US" dirty="0"/>
              <a:t>Output files: 5kgs_2m_CSV.csv</a:t>
            </a:r>
          </a:p>
          <a:p>
            <a:r>
              <a:rPr lang="en-US" dirty="0"/>
              <a:t>5kgs_2m_exodus.e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F2F14-C944-DAE6-6B70-E53D8EC9EA52}"/>
              </a:ext>
            </a:extLst>
          </p:cNvPr>
          <p:cNvSpPr txBox="1"/>
          <p:nvPr/>
        </p:nvSpPr>
        <p:spPr>
          <a:xfrm>
            <a:off x="8280888" y="5277968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10kgs_2m.i</a:t>
            </a:r>
          </a:p>
          <a:p>
            <a:r>
              <a:rPr lang="en-US" dirty="0"/>
              <a:t>Output files: 10kgs_2m_CSV.csv</a:t>
            </a:r>
          </a:p>
          <a:p>
            <a:r>
              <a:rPr lang="en-US" dirty="0"/>
              <a:t>10kgs_2m_exodus.e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441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EAEB5E9F-03A1-9408-A9C3-ED0EF066A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671764"/>
            <a:ext cx="3517119" cy="350832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7F823B8-4A55-042A-DF3C-2CC6E81F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223" y="1671764"/>
            <a:ext cx="3537345" cy="3484284"/>
          </a:xfrm>
          <a:prstGeom prst="rect">
            <a:avLst/>
          </a:prstGeom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233E29E7-AAC7-486E-43B8-CC0499D91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950" y="1671764"/>
            <a:ext cx="3517120" cy="3508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A1569B-3A9E-CFB6-0DF1-0A27290B88AF}"/>
              </a:ext>
            </a:extLst>
          </p:cNvPr>
          <p:cNvSpPr txBox="1"/>
          <p:nvPr/>
        </p:nvSpPr>
        <p:spPr>
          <a:xfrm>
            <a:off x="2987730" y="250447"/>
            <a:ext cx="6216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Flowrate Inlet and Outlet</a:t>
            </a:r>
          </a:p>
          <a:p>
            <a:r>
              <a:rPr lang="en-US" sz="4000" b="1" dirty="0">
                <a:latin typeface="+mj-lt"/>
              </a:rPr>
              <a:t>(Fracture Diameter = 0.5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6E2EA7-F4D7-68AE-9E8D-3D31CDDA9C3A}"/>
              </a:ext>
            </a:extLst>
          </p:cNvPr>
          <p:cNvSpPr txBox="1"/>
          <p:nvPr/>
        </p:nvSpPr>
        <p:spPr>
          <a:xfrm>
            <a:off x="1054931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2kgs_0.5m.i</a:t>
            </a:r>
          </a:p>
          <a:p>
            <a:r>
              <a:rPr lang="en-US" dirty="0"/>
              <a:t>Output files: 2kgs_0.5m_CSV.csv</a:t>
            </a:r>
          </a:p>
          <a:p>
            <a:r>
              <a:rPr lang="en-US" dirty="0"/>
              <a:t>2kgs_0.5m_exodus.e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D6764-297D-7F48-34C9-C06CBDD440F7}"/>
              </a:ext>
            </a:extLst>
          </p:cNvPr>
          <p:cNvSpPr txBox="1"/>
          <p:nvPr/>
        </p:nvSpPr>
        <p:spPr>
          <a:xfrm>
            <a:off x="4983678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5kgs_0.5m.i</a:t>
            </a:r>
          </a:p>
          <a:p>
            <a:r>
              <a:rPr lang="en-US" dirty="0"/>
              <a:t>Output files: 5kgs_0.5m_CSV.csv</a:t>
            </a:r>
          </a:p>
          <a:p>
            <a:r>
              <a:rPr lang="en-US" dirty="0"/>
              <a:t>5kgs_0.5m_exodus.e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AE5419-5667-D9A4-7E9C-D5DA9408BB0E}"/>
              </a:ext>
            </a:extLst>
          </p:cNvPr>
          <p:cNvSpPr txBox="1"/>
          <p:nvPr/>
        </p:nvSpPr>
        <p:spPr>
          <a:xfrm>
            <a:off x="8619633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10kgs_0.5m.i</a:t>
            </a:r>
          </a:p>
          <a:p>
            <a:r>
              <a:rPr lang="en-US" dirty="0"/>
              <a:t>Output files: 10kgs_0.5m_CSV.csv</a:t>
            </a:r>
          </a:p>
          <a:p>
            <a:r>
              <a:rPr lang="en-US" dirty="0"/>
              <a:t>10kgs_0.5m_exodus.e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99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&#10;&#10;Description automatically generated with low confidence">
            <a:extLst>
              <a:ext uri="{FF2B5EF4-FFF2-40B4-BE49-F238E27FC236}">
                <a16:creationId xmlns:a16="http://schemas.microsoft.com/office/drawing/2014/main" id="{33F08580-D121-5848-B520-9E03C3279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440" y="1693745"/>
            <a:ext cx="3517119" cy="3508325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2743A51-5E86-CAA0-8AA7-CECB555AD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336" y="1695805"/>
            <a:ext cx="3537345" cy="3484284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103D095-003B-E89E-A3F2-0766BCA4EAEE}"/>
              </a:ext>
            </a:extLst>
          </p:cNvPr>
          <p:cNvSpPr txBox="1"/>
          <p:nvPr/>
        </p:nvSpPr>
        <p:spPr>
          <a:xfrm>
            <a:off x="2987730" y="250447"/>
            <a:ext cx="6216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Flowrate Inlet and Outlet</a:t>
            </a:r>
          </a:p>
          <a:p>
            <a:r>
              <a:rPr lang="en-US" sz="4000" b="1" dirty="0">
                <a:latin typeface="+mj-lt"/>
              </a:rPr>
              <a:t>(Fracture Diameter = 1 m)</a:t>
            </a:r>
          </a:p>
        </p:txBody>
      </p:sp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E14640F3-5DE5-901F-4486-CFE429D78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41" y="1691561"/>
            <a:ext cx="3517120" cy="35105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9BCFE-1A90-E330-F243-91CCB678CBEE}"/>
              </a:ext>
            </a:extLst>
          </p:cNvPr>
          <p:cNvSpPr txBox="1"/>
          <p:nvPr/>
        </p:nvSpPr>
        <p:spPr>
          <a:xfrm>
            <a:off x="1054931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2kgs_1m.i</a:t>
            </a:r>
          </a:p>
          <a:p>
            <a:r>
              <a:rPr lang="en-US" dirty="0"/>
              <a:t>Output files: 2kgs_1m_CSV.csv</a:t>
            </a:r>
          </a:p>
          <a:p>
            <a:r>
              <a:rPr lang="en-US" dirty="0"/>
              <a:t>2kgs_1m_exodus.e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35490-2CFD-D031-23BD-79502D065D4E}"/>
              </a:ext>
            </a:extLst>
          </p:cNvPr>
          <p:cNvSpPr txBox="1"/>
          <p:nvPr/>
        </p:nvSpPr>
        <p:spPr>
          <a:xfrm>
            <a:off x="4779499" y="5277968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5kgs_1m.i</a:t>
            </a:r>
          </a:p>
          <a:p>
            <a:r>
              <a:rPr lang="en-US" dirty="0"/>
              <a:t>Output files: 5kgs_1m_CSV.csv</a:t>
            </a:r>
          </a:p>
          <a:p>
            <a:r>
              <a:rPr lang="en-US" dirty="0"/>
              <a:t>5kgs_1m_exodus.e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608914-ECDB-0F4E-077B-215A39756510}"/>
              </a:ext>
            </a:extLst>
          </p:cNvPr>
          <p:cNvSpPr txBox="1"/>
          <p:nvPr/>
        </p:nvSpPr>
        <p:spPr>
          <a:xfrm>
            <a:off x="8619633" y="5277968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10kgs_1m.i</a:t>
            </a:r>
          </a:p>
          <a:p>
            <a:r>
              <a:rPr lang="en-US" dirty="0"/>
              <a:t>Output files: 10kgs_1m_CSV.csv</a:t>
            </a:r>
          </a:p>
          <a:p>
            <a:r>
              <a:rPr lang="en-US" dirty="0"/>
              <a:t>10kgs_1m_exodus.e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60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1C87ABA-E5A3-356B-880A-8CC533FFE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671764"/>
            <a:ext cx="3517119" cy="350832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FCE6A4CF-F708-1916-3B57-FD47DCDAC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023" y="1671764"/>
            <a:ext cx="3537345" cy="348428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678DFD9-0601-2F32-7CE3-15682DEAA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200" y="1671764"/>
            <a:ext cx="3517120" cy="3508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65E034-B7BF-2A4B-85BB-ABC27CC90F7D}"/>
              </a:ext>
            </a:extLst>
          </p:cNvPr>
          <p:cNvSpPr txBox="1"/>
          <p:nvPr/>
        </p:nvSpPr>
        <p:spPr>
          <a:xfrm>
            <a:off x="2987730" y="250447"/>
            <a:ext cx="6216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Flowrate Inlet and Outlet</a:t>
            </a:r>
          </a:p>
          <a:p>
            <a:r>
              <a:rPr lang="en-US" sz="4000" b="1" dirty="0">
                <a:latin typeface="+mj-lt"/>
              </a:rPr>
              <a:t>(Fracture Diameter = 2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F059A5-F91F-4927-F644-C3EA80A3683F}"/>
              </a:ext>
            </a:extLst>
          </p:cNvPr>
          <p:cNvSpPr txBox="1"/>
          <p:nvPr/>
        </p:nvSpPr>
        <p:spPr>
          <a:xfrm>
            <a:off x="1054931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2kgs_2m.i</a:t>
            </a:r>
          </a:p>
          <a:p>
            <a:r>
              <a:rPr lang="en-US" dirty="0"/>
              <a:t>Output files: 2kgs_2m_CSV.csv</a:t>
            </a:r>
          </a:p>
          <a:p>
            <a:r>
              <a:rPr lang="en-US" dirty="0"/>
              <a:t>2kgs_2m_exodus.e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055E93-93CC-EAF8-78CA-C780952DEB04}"/>
              </a:ext>
            </a:extLst>
          </p:cNvPr>
          <p:cNvSpPr txBox="1"/>
          <p:nvPr/>
        </p:nvSpPr>
        <p:spPr>
          <a:xfrm>
            <a:off x="4769682" y="5277968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5kgs_2m.i</a:t>
            </a:r>
          </a:p>
          <a:p>
            <a:r>
              <a:rPr lang="en-US" dirty="0"/>
              <a:t>Output files: 5kgs_2m_CSV.csv</a:t>
            </a:r>
          </a:p>
          <a:p>
            <a:r>
              <a:rPr lang="en-US" dirty="0"/>
              <a:t>5kgs_2m_exodus.e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BDB1FA-6CE7-8451-8630-A308C60036E1}"/>
              </a:ext>
            </a:extLst>
          </p:cNvPr>
          <p:cNvSpPr txBox="1"/>
          <p:nvPr/>
        </p:nvSpPr>
        <p:spPr>
          <a:xfrm>
            <a:off x="8280888" y="5277968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10kgs_2m.i</a:t>
            </a:r>
          </a:p>
          <a:p>
            <a:r>
              <a:rPr lang="en-US" dirty="0"/>
              <a:t>Output files: 10kgs_2m_CSV.csv</a:t>
            </a:r>
          </a:p>
          <a:p>
            <a:r>
              <a:rPr lang="en-US" dirty="0"/>
              <a:t>10kgs_2m_exodus.e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041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FFABF240-7562-4AEB-F4B2-F456E93AE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336" y="1724521"/>
            <a:ext cx="3517119" cy="344677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ADF021D-95D2-8A5A-85CB-0A2004C02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31" y="1724521"/>
            <a:ext cx="3537345" cy="34223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860BB9C1-66F4-A385-4896-7A4383296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675" y="1724521"/>
            <a:ext cx="3517120" cy="34028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5C0FFA-B9EB-4F57-AD05-B2B713B06735}"/>
              </a:ext>
            </a:extLst>
          </p:cNvPr>
          <p:cNvSpPr txBox="1"/>
          <p:nvPr/>
        </p:nvSpPr>
        <p:spPr>
          <a:xfrm>
            <a:off x="2987730" y="250447"/>
            <a:ext cx="6216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Fracture Permeability</a:t>
            </a:r>
          </a:p>
          <a:p>
            <a:r>
              <a:rPr lang="en-US" sz="4000" b="1" dirty="0">
                <a:latin typeface="+mj-lt"/>
              </a:rPr>
              <a:t>(Fracture Diameter = 0.5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1CB215-D6F6-91D6-5647-128D8ED661E8}"/>
              </a:ext>
            </a:extLst>
          </p:cNvPr>
          <p:cNvSpPr txBox="1"/>
          <p:nvPr/>
        </p:nvSpPr>
        <p:spPr>
          <a:xfrm>
            <a:off x="1054931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2kgs_0.5m.i</a:t>
            </a:r>
          </a:p>
          <a:p>
            <a:r>
              <a:rPr lang="en-US" dirty="0"/>
              <a:t>Output files: 2kgs_0.5m_CSV.csv</a:t>
            </a:r>
          </a:p>
          <a:p>
            <a:r>
              <a:rPr lang="en-US" dirty="0"/>
              <a:t>2kgs_0.5m_exodus.e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E1767D-A971-E84F-F19E-BF6986A22F53}"/>
              </a:ext>
            </a:extLst>
          </p:cNvPr>
          <p:cNvSpPr txBox="1"/>
          <p:nvPr/>
        </p:nvSpPr>
        <p:spPr>
          <a:xfrm>
            <a:off x="4983678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5kgs_0.5m.i</a:t>
            </a:r>
          </a:p>
          <a:p>
            <a:r>
              <a:rPr lang="en-US" dirty="0"/>
              <a:t>Output files: 5kgs_0.5m_CSV.csv</a:t>
            </a:r>
          </a:p>
          <a:p>
            <a:r>
              <a:rPr lang="en-US" dirty="0"/>
              <a:t>5kgs_0.5m_exodus.e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B91568-628C-9F4B-F11B-96CF99DB36B0}"/>
              </a:ext>
            </a:extLst>
          </p:cNvPr>
          <p:cNvSpPr txBox="1"/>
          <p:nvPr/>
        </p:nvSpPr>
        <p:spPr>
          <a:xfrm>
            <a:off x="8619633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10kgs_0.5m.i</a:t>
            </a:r>
          </a:p>
          <a:p>
            <a:r>
              <a:rPr lang="en-US" dirty="0"/>
              <a:t>Output files: 10kgs_0.5m_CSV.csv</a:t>
            </a:r>
          </a:p>
          <a:p>
            <a:r>
              <a:rPr lang="en-US" dirty="0"/>
              <a:t>10kgs_0.5m_exodus.e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447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66A7AF8F-2425-B11B-F2F9-F97225416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408" y="1702539"/>
            <a:ext cx="3517119" cy="344677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5DF7EF3-4F0C-E775-9998-766BC52F8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68" y="1702539"/>
            <a:ext cx="3537345" cy="3466598"/>
          </a:xfrm>
          <a:prstGeom prst="rect">
            <a:avLst/>
          </a:prstGeom>
        </p:spPr>
      </p:pic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DF50706-B5DC-75F4-86D4-597E39C59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088" y="1702539"/>
            <a:ext cx="3517120" cy="34467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3D98DB-AC38-B07A-45F3-920BF3494C0A}"/>
              </a:ext>
            </a:extLst>
          </p:cNvPr>
          <p:cNvSpPr txBox="1"/>
          <p:nvPr/>
        </p:nvSpPr>
        <p:spPr>
          <a:xfrm>
            <a:off x="2987730" y="250447"/>
            <a:ext cx="6216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Fracture Permeability</a:t>
            </a:r>
          </a:p>
          <a:p>
            <a:r>
              <a:rPr lang="en-US" sz="4000" b="1" dirty="0">
                <a:latin typeface="+mj-lt"/>
              </a:rPr>
              <a:t>(Fracture Diameter = 1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861684-4085-692C-6B37-68443FA921F6}"/>
              </a:ext>
            </a:extLst>
          </p:cNvPr>
          <p:cNvSpPr txBox="1"/>
          <p:nvPr/>
        </p:nvSpPr>
        <p:spPr>
          <a:xfrm>
            <a:off x="1054931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2kgs_1m.i</a:t>
            </a:r>
          </a:p>
          <a:p>
            <a:r>
              <a:rPr lang="en-US" dirty="0"/>
              <a:t>Output files: 2kgs_1m_CSV.csv</a:t>
            </a:r>
          </a:p>
          <a:p>
            <a:r>
              <a:rPr lang="en-US" dirty="0"/>
              <a:t>2kgs_1m_exodus.e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D0091-E7A1-B4E2-87AE-41A21FA9BBE7}"/>
              </a:ext>
            </a:extLst>
          </p:cNvPr>
          <p:cNvSpPr txBox="1"/>
          <p:nvPr/>
        </p:nvSpPr>
        <p:spPr>
          <a:xfrm>
            <a:off x="4779499" y="5277968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5kgs_1m.i</a:t>
            </a:r>
          </a:p>
          <a:p>
            <a:r>
              <a:rPr lang="en-US" dirty="0"/>
              <a:t>Output files: 5kgs_1m_CSV.csv</a:t>
            </a:r>
          </a:p>
          <a:p>
            <a:r>
              <a:rPr lang="en-US" dirty="0"/>
              <a:t>5kgs_1m_exodus.e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E85721-7373-1874-5B1B-0356EA3BEAF5}"/>
              </a:ext>
            </a:extLst>
          </p:cNvPr>
          <p:cNvSpPr txBox="1"/>
          <p:nvPr/>
        </p:nvSpPr>
        <p:spPr>
          <a:xfrm>
            <a:off x="8619633" y="5277968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10kgs_1m.i</a:t>
            </a:r>
          </a:p>
          <a:p>
            <a:r>
              <a:rPr lang="en-US" dirty="0"/>
              <a:t>Output files: 10kgs_1m_CSV.csv</a:t>
            </a:r>
          </a:p>
          <a:p>
            <a:r>
              <a:rPr lang="en-US" dirty="0"/>
              <a:t>10kgs_1m_exodus.e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901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7C5DE7D-8619-216F-41BA-5D9F7C779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951" y="1702539"/>
            <a:ext cx="3517119" cy="344677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28F98645-88E3-08A9-E83F-D309A4C0C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669" y="1702539"/>
            <a:ext cx="3537345" cy="340469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1A19E16-2A7C-9328-E2C5-CC217E389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0" y="1702539"/>
            <a:ext cx="3517120" cy="33852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E803E4-E6BB-B65B-C50F-992E50AE7047}"/>
              </a:ext>
            </a:extLst>
          </p:cNvPr>
          <p:cNvSpPr txBox="1"/>
          <p:nvPr/>
        </p:nvSpPr>
        <p:spPr>
          <a:xfrm>
            <a:off x="2987730" y="250447"/>
            <a:ext cx="6216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Fracture Permeability</a:t>
            </a:r>
          </a:p>
          <a:p>
            <a:r>
              <a:rPr lang="en-US" sz="4000" b="1" dirty="0">
                <a:latin typeface="+mj-lt"/>
              </a:rPr>
              <a:t>(Fracture Diameter = 2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6E6F4-CD0E-FC10-DE12-A7F61DBDE967}"/>
              </a:ext>
            </a:extLst>
          </p:cNvPr>
          <p:cNvSpPr txBox="1"/>
          <p:nvPr/>
        </p:nvSpPr>
        <p:spPr>
          <a:xfrm>
            <a:off x="1054931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2kgs_2m.i</a:t>
            </a:r>
          </a:p>
          <a:p>
            <a:r>
              <a:rPr lang="en-US" dirty="0"/>
              <a:t>Output files: 2kgs_2m_CSV.csv</a:t>
            </a:r>
          </a:p>
          <a:p>
            <a:r>
              <a:rPr lang="en-US" dirty="0"/>
              <a:t>2kgs_2m_exodus.e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EF499-04CA-F785-23DA-38F76602BBF1}"/>
              </a:ext>
            </a:extLst>
          </p:cNvPr>
          <p:cNvSpPr txBox="1"/>
          <p:nvPr/>
        </p:nvSpPr>
        <p:spPr>
          <a:xfrm>
            <a:off x="4769682" y="5277968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5kgs_2m.i</a:t>
            </a:r>
          </a:p>
          <a:p>
            <a:r>
              <a:rPr lang="en-US" dirty="0"/>
              <a:t>Output files: 5kgs_2m_CSV.csv</a:t>
            </a:r>
          </a:p>
          <a:p>
            <a:r>
              <a:rPr lang="en-US" dirty="0"/>
              <a:t>5kgs_2m_exodus.e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EBBF4F-05BF-78AD-DDF4-B30E3D5FB10E}"/>
              </a:ext>
            </a:extLst>
          </p:cNvPr>
          <p:cNvSpPr txBox="1"/>
          <p:nvPr/>
        </p:nvSpPr>
        <p:spPr>
          <a:xfrm>
            <a:off x="8280888" y="5277968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10kgs_2m.i</a:t>
            </a:r>
          </a:p>
          <a:p>
            <a:r>
              <a:rPr lang="en-US" dirty="0"/>
              <a:t>Output files: 10kgs_2m_CSV.csv</a:t>
            </a:r>
          </a:p>
          <a:p>
            <a:r>
              <a:rPr lang="en-US" dirty="0"/>
              <a:t>10kgs_2m_exodus.e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06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3370B2E-2CA2-27B1-0667-0D1B0BF68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336" y="1705893"/>
            <a:ext cx="3517119" cy="342039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AA1A607-9684-9043-1375-69204AD1E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705893"/>
            <a:ext cx="3537345" cy="344006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E1785AD-2FA7-D6C5-870D-7FB9F00A3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65" y="1705892"/>
            <a:ext cx="3517120" cy="3420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FE2B28-26C7-DC33-01BB-042FEFB200F6}"/>
              </a:ext>
            </a:extLst>
          </p:cNvPr>
          <p:cNvSpPr txBox="1"/>
          <p:nvPr/>
        </p:nvSpPr>
        <p:spPr>
          <a:xfrm>
            <a:off x="2058137" y="250447"/>
            <a:ext cx="82288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Fracture Inlet and Outlet Temperature (Fracture Diameter = 0.5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98F1FB-552D-DE0B-B53B-CB0D84257F1F}"/>
              </a:ext>
            </a:extLst>
          </p:cNvPr>
          <p:cNvSpPr txBox="1"/>
          <p:nvPr/>
        </p:nvSpPr>
        <p:spPr>
          <a:xfrm>
            <a:off x="1054931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2kgs_0.5m.i</a:t>
            </a:r>
          </a:p>
          <a:p>
            <a:r>
              <a:rPr lang="en-US" dirty="0"/>
              <a:t>Output files: 2kgs_0.5m_CSV.csv</a:t>
            </a:r>
          </a:p>
          <a:p>
            <a:r>
              <a:rPr lang="en-US" dirty="0"/>
              <a:t>2kgs_0.5m_exodus.e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97EB2-93C6-C58A-3C1E-0BDB4ABB48D3}"/>
              </a:ext>
            </a:extLst>
          </p:cNvPr>
          <p:cNvSpPr txBox="1"/>
          <p:nvPr/>
        </p:nvSpPr>
        <p:spPr>
          <a:xfrm>
            <a:off x="4983678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5kgs_0.5m.i</a:t>
            </a:r>
          </a:p>
          <a:p>
            <a:r>
              <a:rPr lang="en-US" dirty="0"/>
              <a:t>Output files: 5kgs_0.5m_CSV.csv</a:t>
            </a:r>
          </a:p>
          <a:p>
            <a:r>
              <a:rPr lang="en-US" dirty="0"/>
              <a:t>5kgs_0.5m_exodus.e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782CB4-31A9-8131-0277-4668AB90DA07}"/>
              </a:ext>
            </a:extLst>
          </p:cNvPr>
          <p:cNvSpPr txBox="1"/>
          <p:nvPr/>
        </p:nvSpPr>
        <p:spPr>
          <a:xfrm>
            <a:off x="8619633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10kgs_0.5m.i</a:t>
            </a:r>
          </a:p>
          <a:p>
            <a:r>
              <a:rPr lang="en-US" dirty="0"/>
              <a:t>Output files: 10kgs_0.5m_CSV.csv</a:t>
            </a:r>
          </a:p>
          <a:p>
            <a:r>
              <a:rPr lang="en-US" dirty="0"/>
              <a:t>10kgs_0.5m_exodus.e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12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A37E76-5FF0-08FE-814B-4A0020EE17CE}"/>
              </a:ext>
            </a:extLst>
          </p:cNvPr>
          <p:cNvCxnSpPr>
            <a:cxnSpLocks/>
          </p:cNvCxnSpPr>
          <p:nvPr/>
        </p:nvCxnSpPr>
        <p:spPr>
          <a:xfrm>
            <a:off x="3163330" y="630195"/>
            <a:ext cx="0" cy="3174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249BC1-298C-4165-7B78-2BA53B7D1F0F}"/>
              </a:ext>
            </a:extLst>
          </p:cNvPr>
          <p:cNvCxnSpPr>
            <a:cxnSpLocks/>
          </p:cNvCxnSpPr>
          <p:nvPr/>
        </p:nvCxnSpPr>
        <p:spPr>
          <a:xfrm>
            <a:off x="3163330" y="3804745"/>
            <a:ext cx="2459704" cy="1376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728201-692F-8FBA-2272-84108E38A7A9}"/>
              </a:ext>
            </a:extLst>
          </p:cNvPr>
          <p:cNvCxnSpPr>
            <a:cxnSpLocks/>
          </p:cNvCxnSpPr>
          <p:nvPr/>
        </p:nvCxnSpPr>
        <p:spPr>
          <a:xfrm flipH="1" flipV="1">
            <a:off x="5623034" y="4099034"/>
            <a:ext cx="10511" cy="1082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286F88-3612-7E94-5E27-4F6036652F36}"/>
              </a:ext>
            </a:extLst>
          </p:cNvPr>
          <p:cNvCxnSpPr/>
          <p:nvPr/>
        </p:nvCxnSpPr>
        <p:spPr>
          <a:xfrm flipH="1" flipV="1">
            <a:off x="3310759" y="2953407"/>
            <a:ext cx="2312275" cy="1145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30D570-D1B0-732D-38F4-22012D3725A2}"/>
              </a:ext>
            </a:extLst>
          </p:cNvPr>
          <p:cNvCxnSpPr/>
          <p:nvPr/>
        </p:nvCxnSpPr>
        <p:spPr>
          <a:xfrm flipV="1">
            <a:off x="3310759" y="630195"/>
            <a:ext cx="0" cy="2333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73AE76-7E01-1184-8181-32E10C224F73}"/>
              </a:ext>
            </a:extLst>
          </p:cNvPr>
          <p:cNvCxnSpPr>
            <a:cxnSpLocks/>
          </p:cNvCxnSpPr>
          <p:nvPr/>
        </p:nvCxnSpPr>
        <p:spPr>
          <a:xfrm flipV="1">
            <a:off x="5229358" y="3906982"/>
            <a:ext cx="0" cy="1043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328406F-06E2-4732-43A1-FBC72C34381F}"/>
              </a:ext>
            </a:extLst>
          </p:cNvPr>
          <p:cNvCxnSpPr>
            <a:cxnSpLocks/>
          </p:cNvCxnSpPr>
          <p:nvPr/>
        </p:nvCxnSpPr>
        <p:spPr>
          <a:xfrm flipV="1">
            <a:off x="4802204" y="3688396"/>
            <a:ext cx="0" cy="1049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FC64B7-2A53-3373-D30A-44395DDDB2A8}"/>
              </a:ext>
            </a:extLst>
          </p:cNvPr>
          <p:cNvCxnSpPr/>
          <p:nvPr/>
        </p:nvCxnSpPr>
        <p:spPr>
          <a:xfrm flipH="1">
            <a:off x="2790701" y="1787236"/>
            <a:ext cx="3726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F5BD97-E84F-39BE-8A24-67689CDB6DA6}"/>
              </a:ext>
            </a:extLst>
          </p:cNvPr>
          <p:cNvSpPr txBox="1"/>
          <p:nvPr/>
        </p:nvSpPr>
        <p:spPr>
          <a:xfrm>
            <a:off x="1771455" y="1648736"/>
            <a:ext cx="1318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injection_pipe</a:t>
            </a:r>
            <a:endParaRPr lang="en-US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DEFDBA-40CA-41B6-5C22-59103A27C54A}"/>
              </a:ext>
            </a:extLst>
          </p:cNvPr>
          <p:cNvCxnSpPr>
            <a:cxnSpLocks/>
          </p:cNvCxnSpPr>
          <p:nvPr/>
        </p:nvCxnSpPr>
        <p:spPr>
          <a:xfrm>
            <a:off x="3310759" y="1648736"/>
            <a:ext cx="317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F046342-CC71-6536-D6D6-E890877B8FB7}"/>
              </a:ext>
            </a:extLst>
          </p:cNvPr>
          <p:cNvSpPr txBox="1"/>
          <p:nvPr/>
        </p:nvSpPr>
        <p:spPr>
          <a:xfrm>
            <a:off x="3586672" y="1510236"/>
            <a:ext cx="1318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production_pipe</a:t>
            </a:r>
            <a:endParaRPr lang="en-US" sz="1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F00E0C-6E54-4128-6EDA-172645E4C026}"/>
              </a:ext>
            </a:extLst>
          </p:cNvPr>
          <p:cNvCxnSpPr>
            <a:cxnSpLocks/>
          </p:cNvCxnSpPr>
          <p:nvPr/>
        </p:nvCxnSpPr>
        <p:spPr>
          <a:xfrm flipH="1">
            <a:off x="3310759" y="3974320"/>
            <a:ext cx="158576" cy="377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1862A4D-AAE6-0B52-3ECD-50ED82E38BE2}"/>
              </a:ext>
            </a:extLst>
          </p:cNvPr>
          <p:cNvSpPr txBox="1"/>
          <p:nvPr/>
        </p:nvSpPr>
        <p:spPr>
          <a:xfrm>
            <a:off x="3007168" y="4279970"/>
            <a:ext cx="607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pipe2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25B832-4E40-EA96-5CCB-F76267305C27}"/>
              </a:ext>
            </a:extLst>
          </p:cNvPr>
          <p:cNvCxnSpPr>
            <a:cxnSpLocks/>
          </p:cNvCxnSpPr>
          <p:nvPr/>
        </p:nvCxnSpPr>
        <p:spPr>
          <a:xfrm flipH="1">
            <a:off x="2870466" y="3799573"/>
            <a:ext cx="292863" cy="121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C63F38E-F74A-133A-1AA6-C8F8D6C42FC6}"/>
              </a:ext>
            </a:extLst>
          </p:cNvPr>
          <p:cNvSpPr txBox="1"/>
          <p:nvPr/>
        </p:nvSpPr>
        <p:spPr>
          <a:xfrm>
            <a:off x="2506740" y="3817911"/>
            <a:ext cx="607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jct1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D8EA57-6B04-DB57-A760-7404585BE14E}"/>
              </a:ext>
            </a:extLst>
          </p:cNvPr>
          <p:cNvCxnSpPr>
            <a:cxnSpLocks/>
          </p:cNvCxnSpPr>
          <p:nvPr/>
        </p:nvCxnSpPr>
        <p:spPr>
          <a:xfrm flipH="1">
            <a:off x="4313894" y="4737905"/>
            <a:ext cx="488310" cy="527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FF8D16B-F584-08BD-E417-25D0A18B600F}"/>
              </a:ext>
            </a:extLst>
          </p:cNvPr>
          <p:cNvSpPr txBox="1"/>
          <p:nvPr/>
        </p:nvSpPr>
        <p:spPr>
          <a:xfrm>
            <a:off x="3999792" y="5181600"/>
            <a:ext cx="607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jct2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0580A8D-9350-EE9A-7CAA-9A01A60FE56B}"/>
              </a:ext>
            </a:extLst>
          </p:cNvPr>
          <p:cNvCxnSpPr>
            <a:cxnSpLocks/>
          </p:cNvCxnSpPr>
          <p:nvPr/>
        </p:nvCxnSpPr>
        <p:spPr>
          <a:xfrm flipH="1">
            <a:off x="4771626" y="4834023"/>
            <a:ext cx="229022" cy="264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3A2C9F0-B247-0D22-E05E-F367D50D17DE}"/>
              </a:ext>
            </a:extLst>
          </p:cNvPr>
          <p:cNvSpPr txBox="1"/>
          <p:nvPr/>
        </p:nvSpPr>
        <p:spPr>
          <a:xfrm>
            <a:off x="4408600" y="5044654"/>
            <a:ext cx="607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pipe3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E930A03-D597-33DD-8F98-7C248210B73F}"/>
              </a:ext>
            </a:extLst>
          </p:cNvPr>
          <p:cNvCxnSpPr>
            <a:cxnSpLocks/>
          </p:cNvCxnSpPr>
          <p:nvPr/>
        </p:nvCxnSpPr>
        <p:spPr>
          <a:xfrm flipH="1">
            <a:off x="4763135" y="4945593"/>
            <a:ext cx="466223" cy="57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5E49F4B-A37D-2EE2-1C61-C50AD08893B7}"/>
              </a:ext>
            </a:extLst>
          </p:cNvPr>
          <p:cNvSpPr txBox="1"/>
          <p:nvPr/>
        </p:nvSpPr>
        <p:spPr>
          <a:xfrm>
            <a:off x="4459543" y="5446777"/>
            <a:ext cx="607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jct3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79654E7-FF65-27E0-E980-795940CF8A2D}"/>
              </a:ext>
            </a:extLst>
          </p:cNvPr>
          <p:cNvCxnSpPr>
            <a:cxnSpLocks/>
          </p:cNvCxnSpPr>
          <p:nvPr/>
        </p:nvCxnSpPr>
        <p:spPr>
          <a:xfrm flipH="1">
            <a:off x="5197174" y="5061942"/>
            <a:ext cx="229022" cy="264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7DFD0CC-19DB-61ED-8E56-89B7D22EDEFB}"/>
              </a:ext>
            </a:extLst>
          </p:cNvPr>
          <p:cNvSpPr txBox="1"/>
          <p:nvPr/>
        </p:nvSpPr>
        <p:spPr>
          <a:xfrm>
            <a:off x="4886137" y="5265206"/>
            <a:ext cx="607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pipe4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75B7B3-AF89-7523-F479-CC9CAC74E6C6}"/>
              </a:ext>
            </a:extLst>
          </p:cNvPr>
          <p:cNvCxnSpPr>
            <a:cxnSpLocks/>
          </p:cNvCxnSpPr>
          <p:nvPr/>
        </p:nvCxnSpPr>
        <p:spPr>
          <a:xfrm flipH="1">
            <a:off x="5169778" y="5181600"/>
            <a:ext cx="466223" cy="57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329DBA4-904D-9A3D-C783-1FE0D81A5FD7}"/>
              </a:ext>
            </a:extLst>
          </p:cNvPr>
          <p:cNvSpPr txBox="1"/>
          <p:nvPr/>
        </p:nvSpPr>
        <p:spPr>
          <a:xfrm>
            <a:off x="4866187" y="5697659"/>
            <a:ext cx="607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jct4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E3ECED1-AB52-E9ED-FB2C-1D9F3CF2FA68}"/>
              </a:ext>
            </a:extLst>
          </p:cNvPr>
          <p:cNvCxnSpPr>
            <a:cxnSpLocks/>
          </p:cNvCxnSpPr>
          <p:nvPr/>
        </p:nvCxnSpPr>
        <p:spPr>
          <a:xfrm>
            <a:off x="5631911" y="4581679"/>
            <a:ext cx="745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0048F80-EADC-5972-6177-A1952AFEF77A}"/>
              </a:ext>
            </a:extLst>
          </p:cNvPr>
          <p:cNvSpPr txBox="1"/>
          <p:nvPr/>
        </p:nvSpPr>
        <p:spPr>
          <a:xfrm>
            <a:off x="6296822" y="4418469"/>
            <a:ext cx="1318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fracture3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512ADF1-2B48-A80E-8532-92BFF6BFFE8D}"/>
              </a:ext>
            </a:extLst>
          </p:cNvPr>
          <p:cNvCxnSpPr>
            <a:cxnSpLocks/>
          </p:cNvCxnSpPr>
          <p:nvPr/>
        </p:nvCxnSpPr>
        <p:spPr>
          <a:xfrm flipV="1">
            <a:off x="5618690" y="3577322"/>
            <a:ext cx="371370" cy="517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99D4CA0-B84A-D8B6-3062-0B8136EA1CBC}"/>
              </a:ext>
            </a:extLst>
          </p:cNvPr>
          <p:cNvSpPr txBox="1"/>
          <p:nvPr/>
        </p:nvSpPr>
        <p:spPr>
          <a:xfrm>
            <a:off x="5898351" y="3325034"/>
            <a:ext cx="607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jct5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CA9A612-32D1-2D58-E152-7B3D6A7BC4CA}"/>
              </a:ext>
            </a:extLst>
          </p:cNvPr>
          <p:cNvCxnSpPr>
            <a:cxnSpLocks/>
          </p:cNvCxnSpPr>
          <p:nvPr/>
        </p:nvCxnSpPr>
        <p:spPr>
          <a:xfrm flipV="1">
            <a:off x="5227187" y="3390497"/>
            <a:ext cx="371370" cy="517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697430C-BB8C-3B27-A5FC-089C637F1E02}"/>
              </a:ext>
            </a:extLst>
          </p:cNvPr>
          <p:cNvSpPr txBox="1"/>
          <p:nvPr/>
        </p:nvSpPr>
        <p:spPr>
          <a:xfrm>
            <a:off x="5502957" y="3144884"/>
            <a:ext cx="607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jct6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59466C4-B6E3-1A88-AE50-A32FBC60030D}"/>
              </a:ext>
            </a:extLst>
          </p:cNvPr>
          <p:cNvSpPr txBox="1"/>
          <p:nvPr/>
        </p:nvSpPr>
        <p:spPr>
          <a:xfrm>
            <a:off x="4923596" y="2933348"/>
            <a:ext cx="607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jct7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FAAE06B-3A63-2508-208F-DC40BF0D2152}"/>
              </a:ext>
            </a:extLst>
          </p:cNvPr>
          <p:cNvCxnSpPr>
            <a:cxnSpLocks/>
          </p:cNvCxnSpPr>
          <p:nvPr/>
        </p:nvCxnSpPr>
        <p:spPr>
          <a:xfrm flipV="1">
            <a:off x="4804463" y="3182515"/>
            <a:ext cx="371370" cy="517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489A1AC-4BB1-99EE-1E6F-9828F2B5D7DA}"/>
              </a:ext>
            </a:extLst>
          </p:cNvPr>
          <p:cNvCxnSpPr>
            <a:cxnSpLocks/>
          </p:cNvCxnSpPr>
          <p:nvPr/>
        </p:nvCxnSpPr>
        <p:spPr>
          <a:xfrm flipV="1">
            <a:off x="5424941" y="3789029"/>
            <a:ext cx="156089" cy="21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A06E1D9-A2FC-7382-4129-3F82921F32CC}"/>
              </a:ext>
            </a:extLst>
          </p:cNvPr>
          <p:cNvCxnSpPr>
            <a:cxnSpLocks/>
          </p:cNvCxnSpPr>
          <p:nvPr/>
        </p:nvCxnSpPr>
        <p:spPr>
          <a:xfrm flipV="1">
            <a:off x="5022002" y="3579879"/>
            <a:ext cx="156089" cy="21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8C5C9B7-22C4-CFF3-3A7E-F17F6A138275}"/>
              </a:ext>
            </a:extLst>
          </p:cNvPr>
          <p:cNvSpPr txBox="1"/>
          <p:nvPr/>
        </p:nvSpPr>
        <p:spPr>
          <a:xfrm>
            <a:off x="5368539" y="3552716"/>
            <a:ext cx="607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pipe5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702719E-7256-B684-078F-0D4B24FDE97D}"/>
              </a:ext>
            </a:extLst>
          </p:cNvPr>
          <p:cNvSpPr txBox="1"/>
          <p:nvPr/>
        </p:nvSpPr>
        <p:spPr>
          <a:xfrm>
            <a:off x="4991253" y="3357196"/>
            <a:ext cx="607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pipe6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428AB34-66AC-2531-22C7-50CF37AEA355}"/>
              </a:ext>
            </a:extLst>
          </p:cNvPr>
          <p:cNvCxnSpPr>
            <a:cxnSpLocks/>
          </p:cNvCxnSpPr>
          <p:nvPr/>
        </p:nvCxnSpPr>
        <p:spPr>
          <a:xfrm flipV="1">
            <a:off x="4039133" y="3100500"/>
            <a:ext cx="156089" cy="21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6CCC5B6-8C1C-F65D-ED57-4A93EFB0F2F8}"/>
              </a:ext>
            </a:extLst>
          </p:cNvPr>
          <p:cNvSpPr txBox="1"/>
          <p:nvPr/>
        </p:nvSpPr>
        <p:spPr>
          <a:xfrm>
            <a:off x="4010303" y="2888050"/>
            <a:ext cx="607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pipe7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9B6693A-B1F1-471D-1A55-FE4E7E816915}"/>
              </a:ext>
            </a:extLst>
          </p:cNvPr>
          <p:cNvCxnSpPr>
            <a:cxnSpLocks/>
          </p:cNvCxnSpPr>
          <p:nvPr/>
        </p:nvCxnSpPr>
        <p:spPr>
          <a:xfrm flipV="1">
            <a:off x="3313836" y="2785386"/>
            <a:ext cx="209363" cy="164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BB2A8A2-6762-82BC-FFDD-A81012FD0BAE}"/>
              </a:ext>
            </a:extLst>
          </p:cNvPr>
          <p:cNvSpPr txBox="1"/>
          <p:nvPr/>
        </p:nvSpPr>
        <p:spPr>
          <a:xfrm>
            <a:off x="3458188" y="2599727"/>
            <a:ext cx="607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jct8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3AA5ECF-BB76-CF1F-210E-74B6CA4246D2}"/>
              </a:ext>
            </a:extLst>
          </p:cNvPr>
          <p:cNvCxnSpPr>
            <a:cxnSpLocks/>
          </p:cNvCxnSpPr>
          <p:nvPr/>
        </p:nvCxnSpPr>
        <p:spPr>
          <a:xfrm>
            <a:off x="3310758" y="630195"/>
            <a:ext cx="317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4CC5482-712E-3857-BC50-DF3A2DAB32C6}"/>
              </a:ext>
            </a:extLst>
          </p:cNvPr>
          <p:cNvCxnSpPr>
            <a:cxnSpLocks/>
          </p:cNvCxnSpPr>
          <p:nvPr/>
        </p:nvCxnSpPr>
        <p:spPr>
          <a:xfrm flipH="1">
            <a:off x="2810330" y="629019"/>
            <a:ext cx="352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0E4961C6-DBB5-C715-C4AF-7581408BC672}"/>
              </a:ext>
            </a:extLst>
          </p:cNvPr>
          <p:cNvSpPr txBox="1"/>
          <p:nvPr/>
        </p:nvSpPr>
        <p:spPr>
          <a:xfrm>
            <a:off x="2382938" y="490519"/>
            <a:ext cx="487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inlet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8A0AE7C-001A-4F60-D0D0-2FC1DD59DAED}"/>
              </a:ext>
            </a:extLst>
          </p:cNvPr>
          <p:cNvSpPr txBox="1"/>
          <p:nvPr/>
        </p:nvSpPr>
        <p:spPr>
          <a:xfrm>
            <a:off x="3577840" y="490518"/>
            <a:ext cx="617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outlet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5E193E3-5EC9-690B-9018-E959EC7C2506}"/>
              </a:ext>
            </a:extLst>
          </p:cNvPr>
          <p:cNvSpPr/>
          <p:nvPr/>
        </p:nvSpPr>
        <p:spPr>
          <a:xfrm>
            <a:off x="5198481" y="4717568"/>
            <a:ext cx="5740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462016F-F814-2647-B732-1C84D5ADFE4C}"/>
              </a:ext>
            </a:extLst>
          </p:cNvPr>
          <p:cNvSpPr/>
          <p:nvPr/>
        </p:nvSpPr>
        <p:spPr>
          <a:xfrm>
            <a:off x="5202728" y="4115773"/>
            <a:ext cx="5740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7A7ED34-EBAA-5B21-BD4A-21E5BF8C1062}"/>
              </a:ext>
            </a:extLst>
          </p:cNvPr>
          <p:cNvSpPr/>
          <p:nvPr/>
        </p:nvSpPr>
        <p:spPr>
          <a:xfrm>
            <a:off x="4773499" y="4495212"/>
            <a:ext cx="5740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CBD357-CE1A-849C-0ED6-F51E18F2EB8A}"/>
              </a:ext>
            </a:extLst>
          </p:cNvPr>
          <p:cNvSpPr/>
          <p:nvPr/>
        </p:nvSpPr>
        <p:spPr>
          <a:xfrm>
            <a:off x="4771626" y="3913980"/>
            <a:ext cx="5740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A698ADC-5273-3D8F-51CC-FA413F50D0A0}"/>
              </a:ext>
            </a:extLst>
          </p:cNvPr>
          <p:cNvCxnSpPr>
            <a:cxnSpLocks/>
          </p:cNvCxnSpPr>
          <p:nvPr/>
        </p:nvCxnSpPr>
        <p:spPr>
          <a:xfrm flipH="1">
            <a:off x="2795287" y="4522296"/>
            <a:ext cx="2002479" cy="558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BDEC59D-A13E-D0ED-E259-8C3E9A6569D0}"/>
              </a:ext>
            </a:extLst>
          </p:cNvPr>
          <p:cNvSpPr txBox="1"/>
          <p:nvPr/>
        </p:nvSpPr>
        <p:spPr>
          <a:xfrm>
            <a:off x="1557622" y="5032194"/>
            <a:ext cx="1463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jct_fracture1_perf1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F66BFC2-1A93-32A1-E5B0-A0AC8685F807}"/>
              </a:ext>
            </a:extLst>
          </p:cNvPr>
          <p:cNvCxnSpPr>
            <a:cxnSpLocks/>
          </p:cNvCxnSpPr>
          <p:nvPr/>
        </p:nvCxnSpPr>
        <p:spPr>
          <a:xfrm flipH="1">
            <a:off x="2870466" y="4647420"/>
            <a:ext cx="1931058" cy="839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D8063C94-E6D9-9712-809A-83BBC4BAC971}"/>
              </a:ext>
            </a:extLst>
          </p:cNvPr>
          <p:cNvSpPr txBox="1"/>
          <p:nvPr/>
        </p:nvSpPr>
        <p:spPr>
          <a:xfrm>
            <a:off x="1573985" y="5355753"/>
            <a:ext cx="1463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fracture1_perf1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1E3FAF8-B2F2-3310-0554-99CED8DDC5F4}"/>
              </a:ext>
            </a:extLst>
          </p:cNvPr>
          <p:cNvCxnSpPr>
            <a:cxnSpLocks/>
          </p:cNvCxnSpPr>
          <p:nvPr/>
        </p:nvCxnSpPr>
        <p:spPr>
          <a:xfrm flipH="1" flipV="1">
            <a:off x="1830452" y="3088951"/>
            <a:ext cx="2968668" cy="84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D97C1260-50FA-47E0-7CDD-1A9DFD07E394}"/>
              </a:ext>
            </a:extLst>
          </p:cNvPr>
          <p:cNvSpPr txBox="1"/>
          <p:nvPr/>
        </p:nvSpPr>
        <p:spPr>
          <a:xfrm>
            <a:off x="534365" y="2933348"/>
            <a:ext cx="1463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jct_fracture1_perf2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E69AD49-BFD9-71E6-8D57-F187941880F7}"/>
              </a:ext>
            </a:extLst>
          </p:cNvPr>
          <p:cNvCxnSpPr>
            <a:cxnSpLocks/>
          </p:cNvCxnSpPr>
          <p:nvPr/>
        </p:nvCxnSpPr>
        <p:spPr>
          <a:xfrm flipH="1" flipV="1">
            <a:off x="1888177" y="2709836"/>
            <a:ext cx="2909511" cy="1095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FF5F322F-9517-A0D5-5A14-F8A5D64D0496}"/>
              </a:ext>
            </a:extLst>
          </p:cNvPr>
          <p:cNvSpPr txBox="1"/>
          <p:nvPr/>
        </p:nvSpPr>
        <p:spPr>
          <a:xfrm>
            <a:off x="821068" y="2489151"/>
            <a:ext cx="1463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fracture1_perf2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93D68F3-8A0D-1240-DB70-068A6C729BF4}"/>
              </a:ext>
            </a:extLst>
          </p:cNvPr>
          <p:cNvCxnSpPr>
            <a:cxnSpLocks/>
          </p:cNvCxnSpPr>
          <p:nvPr/>
        </p:nvCxnSpPr>
        <p:spPr>
          <a:xfrm flipH="1" flipV="1">
            <a:off x="4475080" y="4126118"/>
            <a:ext cx="322608" cy="4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0896A74-B7C3-0C42-5BBA-747EE7DE79D1}"/>
              </a:ext>
            </a:extLst>
          </p:cNvPr>
          <p:cNvSpPr txBox="1"/>
          <p:nvPr/>
        </p:nvSpPr>
        <p:spPr>
          <a:xfrm>
            <a:off x="3838106" y="3894264"/>
            <a:ext cx="809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fracture1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FD7E333-7D64-1E6D-DD95-06BFF4F840BD}"/>
              </a:ext>
            </a:extLst>
          </p:cNvPr>
          <p:cNvSpPr txBox="1"/>
          <p:nvPr/>
        </p:nvSpPr>
        <p:spPr>
          <a:xfrm>
            <a:off x="903136" y="106262"/>
            <a:ext cx="919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 Fracture Model with perforations for fractures 1 and 2 and open hole for fracture 3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A21584F1-F9E7-4A82-7F3B-F7AD4A528D15}"/>
              </a:ext>
            </a:extLst>
          </p:cNvPr>
          <p:cNvCxnSpPr>
            <a:cxnSpLocks/>
          </p:cNvCxnSpPr>
          <p:nvPr/>
        </p:nvCxnSpPr>
        <p:spPr>
          <a:xfrm flipH="1">
            <a:off x="5066724" y="4366403"/>
            <a:ext cx="166979" cy="119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CA05D26-AD91-C130-1EBA-B33BD2EFFF3F}"/>
              </a:ext>
            </a:extLst>
          </p:cNvPr>
          <p:cNvSpPr txBox="1"/>
          <p:nvPr/>
        </p:nvSpPr>
        <p:spPr>
          <a:xfrm>
            <a:off x="4824501" y="4403486"/>
            <a:ext cx="809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fracture2</a:t>
            </a:r>
          </a:p>
        </p:txBody>
      </p:sp>
    </p:spTree>
    <p:extLst>
      <p:ext uri="{BB962C8B-B14F-4D97-AF65-F5344CB8AC3E}">
        <p14:creationId xmlns:p14="http://schemas.microsoft.com/office/powerpoint/2010/main" val="3232601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8C911C92-FB35-B75F-6DB6-1CD7898F2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521" y="1715728"/>
            <a:ext cx="3517119" cy="342039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67301F30-5F07-1612-01FE-0A8B13D00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1715729"/>
            <a:ext cx="3537345" cy="3440067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F62559F1-AE6E-4F49-1AAA-C83D93B2D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200" y="1715728"/>
            <a:ext cx="3517120" cy="34203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0A92C0-AA98-8987-D353-5AE7B5E06908}"/>
              </a:ext>
            </a:extLst>
          </p:cNvPr>
          <p:cNvSpPr txBox="1"/>
          <p:nvPr/>
        </p:nvSpPr>
        <p:spPr>
          <a:xfrm>
            <a:off x="2058137" y="250447"/>
            <a:ext cx="82288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Fracture Inlet and Outlet Temperature (Fracture Diameter = 1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607BCC-7C91-C229-BE71-5AFD6C3D90D6}"/>
              </a:ext>
            </a:extLst>
          </p:cNvPr>
          <p:cNvSpPr txBox="1"/>
          <p:nvPr/>
        </p:nvSpPr>
        <p:spPr>
          <a:xfrm>
            <a:off x="1054931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2kgs_1m.i</a:t>
            </a:r>
          </a:p>
          <a:p>
            <a:r>
              <a:rPr lang="en-US" dirty="0"/>
              <a:t>Output files: 2kgs_1m_CSV.csv</a:t>
            </a:r>
          </a:p>
          <a:p>
            <a:r>
              <a:rPr lang="en-US" dirty="0"/>
              <a:t>2kgs_1m_exodus.e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67018C-2A74-4ABB-AE14-1200124BF97D}"/>
              </a:ext>
            </a:extLst>
          </p:cNvPr>
          <p:cNvSpPr txBox="1"/>
          <p:nvPr/>
        </p:nvSpPr>
        <p:spPr>
          <a:xfrm>
            <a:off x="4779499" y="5277968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5kgs_1m.i</a:t>
            </a:r>
          </a:p>
          <a:p>
            <a:r>
              <a:rPr lang="en-US" dirty="0"/>
              <a:t>Output files: 5kgs_1m_CSV.csv</a:t>
            </a:r>
          </a:p>
          <a:p>
            <a:r>
              <a:rPr lang="en-US" dirty="0"/>
              <a:t>5kgs_1m_exodus.e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B5B0B-09F5-D571-801B-B8B41426CB68}"/>
              </a:ext>
            </a:extLst>
          </p:cNvPr>
          <p:cNvSpPr txBox="1"/>
          <p:nvPr/>
        </p:nvSpPr>
        <p:spPr>
          <a:xfrm>
            <a:off x="8619633" y="5277968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10kgs_1m.i</a:t>
            </a:r>
          </a:p>
          <a:p>
            <a:r>
              <a:rPr lang="en-US" dirty="0"/>
              <a:t>Output files: 10kgs_1m_CSV.csv</a:t>
            </a:r>
          </a:p>
          <a:p>
            <a:r>
              <a:rPr lang="en-US" dirty="0"/>
              <a:t>10kgs_1m_exodus.e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606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6DFDB35-7467-EA67-3ABC-86BDC7608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20" y="1705893"/>
            <a:ext cx="3517119" cy="342039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6A5FBB7-5F8C-1B4C-B384-48D67D57A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705893"/>
            <a:ext cx="3537345" cy="344006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28170D1-73FA-20D4-6A67-B8E0C891E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2" y="1705892"/>
            <a:ext cx="3517120" cy="34203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3B42C1-AF52-47E0-FFCD-D285FD476796}"/>
              </a:ext>
            </a:extLst>
          </p:cNvPr>
          <p:cNvSpPr txBox="1"/>
          <p:nvPr/>
        </p:nvSpPr>
        <p:spPr>
          <a:xfrm>
            <a:off x="2058137" y="250447"/>
            <a:ext cx="82288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Fracture Inlet and Outlet Temperature (Fracture Diameter = 2 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96AD-A062-28A2-7D9B-954114D67BFE}"/>
              </a:ext>
            </a:extLst>
          </p:cNvPr>
          <p:cNvSpPr txBox="1"/>
          <p:nvPr/>
        </p:nvSpPr>
        <p:spPr>
          <a:xfrm>
            <a:off x="1054931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2kgs_2m.i</a:t>
            </a:r>
          </a:p>
          <a:p>
            <a:r>
              <a:rPr lang="en-US" dirty="0"/>
              <a:t>Output files: 2kgs_2m_CSV.csv</a:t>
            </a:r>
          </a:p>
          <a:p>
            <a:r>
              <a:rPr lang="en-US" dirty="0"/>
              <a:t>2kgs_2m_exodus.e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3E098-F24E-3B12-BB88-C364EFD518E7}"/>
              </a:ext>
            </a:extLst>
          </p:cNvPr>
          <p:cNvSpPr txBox="1"/>
          <p:nvPr/>
        </p:nvSpPr>
        <p:spPr>
          <a:xfrm>
            <a:off x="4769682" y="5277968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5kgs_2m.i</a:t>
            </a:r>
          </a:p>
          <a:p>
            <a:r>
              <a:rPr lang="en-US" dirty="0"/>
              <a:t>Output files: 5kgs_2m_CSV.csv</a:t>
            </a:r>
          </a:p>
          <a:p>
            <a:r>
              <a:rPr lang="en-US" dirty="0"/>
              <a:t>5kgs_2m_exodus.e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EFCC90-1FEE-3989-3C11-FEAB329DA8A0}"/>
              </a:ext>
            </a:extLst>
          </p:cNvPr>
          <p:cNvSpPr txBox="1"/>
          <p:nvPr/>
        </p:nvSpPr>
        <p:spPr>
          <a:xfrm>
            <a:off x="8280888" y="5277968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10kgs_2m.i</a:t>
            </a:r>
          </a:p>
          <a:p>
            <a:r>
              <a:rPr lang="en-US" dirty="0"/>
              <a:t>Output files: 10kgs_2m_CSV.csv</a:t>
            </a:r>
          </a:p>
          <a:p>
            <a:r>
              <a:rPr lang="en-US" dirty="0"/>
              <a:t>10kgs_2m_exodus.e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08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7BDDD92-38D8-E4AF-84B1-B11F364B5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732" y="1737711"/>
            <a:ext cx="3517119" cy="33764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D5D40A3-B4E8-C84F-7873-8284DA259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40" y="1737711"/>
            <a:ext cx="3537345" cy="33958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1B3FA40-4B96-2584-FE5D-789772160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971" y="1737711"/>
            <a:ext cx="3517120" cy="33764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43E81C-07EB-6006-F29E-440B176D0C89}"/>
              </a:ext>
            </a:extLst>
          </p:cNvPr>
          <p:cNvSpPr txBox="1"/>
          <p:nvPr/>
        </p:nvSpPr>
        <p:spPr>
          <a:xfrm>
            <a:off x="2987730" y="250447"/>
            <a:ext cx="6216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Pressure Drop Across EGS (Fracture Diameter = 0.5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8483BE-669D-E1C6-2774-2B22BA786518}"/>
              </a:ext>
            </a:extLst>
          </p:cNvPr>
          <p:cNvSpPr txBox="1"/>
          <p:nvPr/>
        </p:nvSpPr>
        <p:spPr>
          <a:xfrm>
            <a:off x="1054931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2kgs_0.5m.i</a:t>
            </a:r>
          </a:p>
          <a:p>
            <a:r>
              <a:rPr lang="en-US" dirty="0"/>
              <a:t>Output files: 2kgs_0.5m_CSV.csv</a:t>
            </a:r>
          </a:p>
          <a:p>
            <a:r>
              <a:rPr lang="en-US" dirty="0"/>
              <a:t>2kgs_0.5m_exodus.e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37EFD6-7D56-679A-01C7-8DBC8BD0844A}"/>
              </a:ext>
            </a:extLst>
          </p:cNvPr>
          <p:cNvSpPr txBox="1"/>
          <p:nvPr/>
        </p:nvSpPr>
        <p:spPr>
          <a:xfrm>
            <a:off x="4983678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5kgs_0.5m.i</a:t>
            </a:r>
          </a:p>
          <a:p>
            <a:r>
              <a:rPr lang="en-US" dirty="0"/>
              <a:t>Output files: 5kgs_0.5m_CSV.csv</a:t>
            </a:r>
          </a:p>
          <a:p>
            <a:r>
              <a:rPr lang="en-US" dirty="0"/>
              <a:t>5kgs_0.5m_exodus.e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35C314-F3E1-4617-B39B-D03A791F6A7C}"/>
              </a:ext>
            </a:extLst>
          </p:cNvPr>
          <p:cNvSpPr txBox="1"/>
          <p:nvPr/>
        </p:nvSpPr>
        <p:spPr>
          <a:xfrm>
            <a:off x="8619633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10kgs_0.5m.i</a:t>
            </a:r>
          </a:p>
          <a:p>
            <a:r>
              <a:rPr lang="en-US" dirty="0"/>
              <a:t>Output files: 10kgs_0.5m_CSV.csv</a:t>
            </a:r>
          </a:p>
          <a:p>
            <a:r>
              <a:rPr lang="en-US" dirty="0"/>
              <a:t>10kgs_0.5m_exodus.e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749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D167C557-9F20-9403-457F-DD0DCFC4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336" y="1737710"/>
            <a:ext cx="3517119" cy="3376433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87D76E59-CF74-381A-2289-94172BE70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728002"/>
            <a:ext cx="3537345" cy="33958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0F588FF2-773E-B01A-D076-04C3647C8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65" y="1737710"/>
            <a:ext cx="3517120" cy="33764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5F4D24-5910-B80B-6B88-89B51B5EABAB}"/>
              </a:ext>
            </a:extLst>
          </p:cNvPr>
          <p:cNvSpPr txBox="1"/>
          <p:nvPr/>
        </p:nvSpPr>
        <p:spPr>
          <a:xfrm>
            <a:off x="2987730" y="250447"/>
            <a:ext cx="6216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Pressure Drop Across EGS (Fracture Diameter = 1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2F31C0-695A-45FE-CC04-4A0BC271D965}"/>
              </a:ext>
            </a:extLst>
          </p:cNvPr>
          <p:cNvSpPr txBox="1"/>
          <p:nvPr/>
        </p:nvSpPr>
        <p:spPr>
          <a:xfrm>
            <a:off x="1054931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2kgs_1m.i</a:t>
            </a:r>
          </a:p>
          <a:p>
            <a:r>
              <a:rPr lang="en-US" dirty="0"/>
              <a:t>Output files: 2kgs_1m_CSV.csv</a:t>
            </a:r>
          </a:p>
          <a:p>
            <a:r>
              <a:rPr lang="en-US" dirty="0"/>
              <a:t>2kgs_1m_exodus.e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075A-63F9-EDE2-353C-5BDAA41CBA9C}"/>
              </a:ext>
            </a:extLst>
          </p:cNvPr>
          <p:cNvSpPr txBox="1"/>
          <p:nvPr/>
        </p:nvSpPr>
        <p:spPr>
          <a:xfrm>
            <a:off x="4779499" y="5277968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5kgs_1m.i</a:t>
            </a:r>
          </a:p>
          <a:p>
            <a:r>
              <a:rPr lang="en-US" dirty="0"/>
              <a:t>Output files: 5kgs_1m_CSV.csv</a:t>
            </a:r>
          </a:p>
          <a:p>
            <a:r>
              <a:rPr lang="en-US" dirty="0"/>
              <a:t>5kgs_1m_exodus.e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4255AF-B5F4-C184-7A58-5F83CDF73955}"/>
              </a:ext>
            </a:extLst>
          </p:cNvPr>
          <p:cNvSpPr txBox="1"/>
          <p:nvPr/>
        </p:nvSpPr>
        <p:spPr>
          <a:xfrm>
            <a:off x="8619633" y="5277968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10kgs_1m.i</a:t>
            </a:r>
          </a:p>
          <a:p>
            <a:r>
              <a:rPr lang="en-US" dirty="0"/>
              <a:t>Output files: 10kgs_1m_CSV.csv</a:t>
            </a:r>
          </a:p>
          <a:p>
            <a:r>
              <a:rPr lang="en-US" dirty="0"/>
              <a:t>10kgs_1m_exodus.e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335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9AB0E24-AA33-3C51-00D2-F0118B944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888" y="1728002"/>
            <a:ext cx="3517119" cy="33764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31892-22B9-D515-FC62-70F2886A0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728002"/>
            <a:ext cx="3537345" cy="33958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F15BD13-B494-4D7B-8AF6-6E8D0B7FA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13" y="1728001"/>
            <a:ext cx="3517120" cy="33764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4B70CA-E4B5-01AB-9576-F9F94A236DB0}"/>
              </a:ext>
            </a:extLst>
          </p:cNvPr>
          <p:cNvSpPr txBox="1"/>
          <p:nvPr/>
        </p:nvSpPr>
        <p:spPr>
          <a:xfrm>
            <a:off x="2987730" y="250447"/>
            <a:ext cx="6216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Pressure Drop Across EGS (Fracture Diameter = 2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EC3D56-BD19-9301-33A7-1D246078768F}"/>
              </a:ext>
            </a:extLst>
          </p:cNvPr>
          <p:cNvSpPr txBox="1"/>
          <p:nvPr/>
        </p:nvSpPr>
        <p:spPr>
          <a:xfrm>
            <a:off x="1054931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2kgs_2m.i</a:t>
            </a:r>
          </a:p>
          <a:p>
            <a:r>
              <a:rPr lang="en-US" dirty="0"/>
              <a:t>Output files: 2kgs_2m_CSV.csv</a:t>
            </a:r>
          </a:p>
          <a:p>
            <a:r>
              <a:rPr lang="en-US" dirty="0"/>
              <a:t>2kgs_2m_exodus.e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409D8-502B-89C7-D418-AF5614F39884}"/>
              </a:ext>
            </a:extLst>
          </p:cNvPr>
          <p:cNvSpPr txBox="1"/>
          <p:nvPr/>
        </p:nvSpPr>
        <p:spPr>
          <a:xfrm>
            <a:off x="4769682" y="5277968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5kgs_2m.i</a:t>
            </a:r>
          </a:p>
          <a:p>
            <a:r>
              <a:rPr lang="en-US" dirty="0"/>
              <a:t>Output files: 5kgs_2m_CSV.csv</a:t>
            </a:r>
          </a:p>
          <a:p>
            <a:r>
              <a:rPr lang="en-US" dirty="0"/>
              <a:t>5kgs_2m_exodus.e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4A5BA9-5C7C-2973-79B4-5388A7192761}"/>
              </a:ext>
            </a:extLst>
          </p:cNvPr>
          <p:cNvSpPr txBox="1"/>
          <p:nvPr/>
        </p:nvSpPr>
        <p:spPr>
          <a:xfrm>
            <a:off x="8280888" y="5277968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10kgs_2m.i</a:t>
            </a:r>
          </a:p>
          <a:p>
            <a:r>
              <a:rPr lang="en-US" dirty="0"/>
              <a:t>Output files: 10kgs_2m_CSV.csv</a:t>
            </a:r>
          </a:p>
          <a:p>
            <a:r>
              <a:rPr lang="en-US" dirty="0"/>
              <a:t>10kgs_2m_exodus.e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680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D5ABEB9-1FD2-4832-0868-E647EA342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336" y="1705893"/>
            <a:ext cx="3517119" cy="342039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B8254DAF-98E0-26E6-EF72-B5BC086D8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705893"/>
            <a:ext cx="3537345" cy="3440067"/>
          </a:xfrm>
          <a:prstGeom prst="rect">
            <a:avLst/>
          </a:prstGeom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able, Excel&#10;&#10;Description automatically generated with medium confidence">
            <a:extLst>
              <a:ext uri="{FF2B5EF4-FFF2-40B4-BE49-F238E27FC236}">
                <a16:creationId xmlns:a16="http://schemas.microsoft.com/office/drawing/2014/main" id="{490EBD07-006C-7B8C-F561-9B0E10CE7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65" y="1705892"/>
            <a:ext cx="3517120" cy="3420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B62DA8-B30C-2775-E130-0C3408200A63}"/>
              </a:ext>
            </a:extLst>
          </p:cNvPr>
          <p:cNvSpPr txBox="1"/>
          <p:nvPr/>
        </p:nvSpPr>
        <p:spPr>
          <a:xfrm>
            <a:off x="1198181" y="560881"/>
            <a:ext cx="979563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Pressure Drop Across Fractures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(Fracture Diameter = 0.5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1BE0E1-6B99-B070-DE95-9EDC727CD6A5}"/>
              </a:ext>
            </a:extLst>
          </p:cNvPr>
          <p:cNvSpPr txBox="1"/>
          <p:nvPr/>
        </p:nvSpPr>
        <p:spPr>
          <a:xfrm>
            <a:off x="1054931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2kgs_0.5m.i</a:t>
            </a:r>
          </a:p>
          <a:p>
            <a:r>
              <a:rPr lang="en-US" dirty="0"/>
              <a:t>Output files: 2kgs_0.5m_CSV.csv</a:t>
            </a:r>
          </a:p>
          <a:p>
            <a:r>
              <a:rPr lang="en-US" dirty="0"/>
              <a:t>2kgs_0.5m_exodus.e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1D8B05-960A-493D-6F48-F643BADDD140}"/>
              </a:ext>
            </a:extLst>
          </p:cNvPr>
          <p:cNvSpPr txBox="1"/>
          <p:nvPr/>
        </p:nvSpPr>
        <p:spPr>
          <a:xfrm>
            <a:off x="4983678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5kgs_0.5m.i</a:t>
            </a:r>
          </a:p>
          <a:p>
            <a:r>
              <a:rPr lang="en-US" dirty="0"/>
              <a:t>Output files: 5kgs_0.5m_CSV.csv</a:t>
            </a:r>
          </a:p>
          <a:p>
            <a:r>
              <a:rPr lang="en-US" dirty="0"/>
              <a:t>5kgs_0.5m_exodus.e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2E701-13DB-4135-FD35-3CCA6EC52972}"/>
              </a:ext>
            </a:extLst>
          </p:cNvPr>
          <p:cNvSpPr txBox="1"/>
          <p:nvPr/>
        </p:nvSpPr>
        <p:spPr>
          <a:xfrm>
            <a:off x="8619633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10kgs_0.5m.i</a:t>
            </a:r>
          </a:p>
          <a:p>
            <a:r>
              <a:rPr lang="en-US" dirty="0"/>
              <a:t>Output files: 10kgs_0.5m_CSV.csv</a:t>
            </a:r>
          </a:p>
          <a:p>
            <a:r>
              <a:rPr lang="en-US" dirty="0"/>
              <a:t>10kgs_0.5m_exodus.e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108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D24B73D3-29D4-4127-1E68-FA888E214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791" y="1715728"/>
            <a:ext cx="3517119" cy="342039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28C9476-1479-4B6E-0EA4-8CAF0C97A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1715728"/>
            <a:ext cx="3537345" cy="344006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27E91EEB-5CF0-D052-AFBE-1EE3C7F72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70" y="1715727"/>
            <a:ext cx="3517120" cy="34203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7C0736-1345-F248-019A-F08259E07279}"/>
              </a:ext>
            </a:extLst>
          </p:cNvPr>
          <p:cNvSpPr txBox="1"/>
          <p:nvPr/>
        </p:nvSpPr>
        <p:spPr>
          <a:xfrm>
            <a:off x="1198181" y="560881"/>
            <a:ext cx="979563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Pressure Drop Across Fractures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(Fracture Diameter = 1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F47306-2036-C122-BA94-174E04992F31}"/>
              </a:ext>
            </a:extLst>
          </p:cNvPr>
          <p:cNvSpPr txBox="1"/>
          <p:nvPr/>
        </p:nvSpPr>
        <p:spPr>
          <a:xfrm>
            <a:off x="1054931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2kgs_1m.i</a:t>
            </a:r>
          </a:p>
          <a:p>
            <a:r>
              <a:rPr lang="en-US" dirty="0"/>
              <a:t>Output files: 2kgs_1m_CSV.csv</a:t>
            </a:r>
          </a:p>
          <a:p>
            <a:r>
              <a:rPr lang="en-US" dirty="0"/>
              <a:t>2kgs_1m_exodus.e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1395B-48C7-61BB-DF8D-0B5DE709A35B}"/>
              </a:ext>
            </a:extLst>
          </p:cNvPr>
          <p:cNvSpPr txBox="1"/>
          <p:nvPr/>
        </p:nvSpPr>
        <p:spPr>
          <a:xfrm>
            <a:off x="4779499" y="5277968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5kgs_1m.i</a:t>
            </a:r>
          </a:p>
          <a:p>
            <a:r>
              <a:rPr lang="en-US" dirty="0"/>
              <a:t>Output files: 5kgs_1m_CSV.csv</a:t>
            </a:r>
          </a:p>
          <a:p>
            <a:r>
              <a:rPr lang="en-US" dirty="0"/>
              <a:t>5kgs_1m_exodus.e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08A4B-435C-515F-933E-AFD9ADA6DEB6}"/>
              </a:ext>
            </a:extLst>
          </p:cNvPr>
          <p:cNvSpPr txBox="1"/>
          <p:nvPr/>
        </p:nvSpPr>
        <p:spPr>
          <a:xfrm>
            <a:off x="8619633" y="5277968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10kgs_1m.i</a:t>
            </a:r>
          </a:p>
          <a:p>
            <a:r>
              <a:rPr lang="en-US" dirty="0"/>
              <a:t>Output files: 10kgs_1m_CSV.csv</a:t>
            </a:r>
          </a:p>
          <a:p>
            <a:r>
              <a:rPr lang="en-US" dirty="0"/>
              <a:t>10kgs_1m_exodus.e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690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5167157-B44B-A010-A664-29D25C68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996" y="1705893"/>
            <a:ext cx="3517119" cy="342039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DFBFE2A-84F5-B6EB-2BC3-C2CDEA67A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31" y="1708966"/>
            <a:ext cx="3537345" cy="3440067"/>
          </a:xfrm>
          <a:prstGeom prst="rect">
            <a:avLst/>
          </a:prstGeom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EAC1404-A70D-19F7-B39C-C6E0C2EBB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675" y="1702100"/>
            <a:ext cx="3517120" cy="3420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A7B75D-449A-BE05-3E78-B6944DC6A621}"/>
              </a:ext>
            </a:extLst>
          </p:cNvPr>
          <p:cNvSpPr txBox="1"/>
          <p:nvPr/>
        </p:nvSpPr>
        <p:spPr>
          <a:xfrm>
            <a:off x="1198181" y="560881"/>
            <a:ext cx="979563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Pressure Drop Across Fractures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(Fracture Diameter = 2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A2B99A-131E-D9DF-EF19-54CE28478054}"/>
              </a:ext>
            </a:extLst>
          </p:cNvPr>
          <p:cNvSpPr txBox="1"/>
          <p:nvPr/>
        </p:nvSpPr>
        <p:spPr>
          <a:xfrm>
            <a:off x="1054931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2kgs_2m.i</a:t>
            </a:r>
          </a:p>
          <a:p>
            <a:r>
              <a:rPr lang="en-US" dirty="0"/>
              <a:t>Output files: 2kgs_2m_CSV.csv</a:t>
            </a:r>
          </a:p>
          <a:p>
            <a:r>
              <a:rPr lang="en-US" dirty="0"/>
              <a:t>2kgs_2m_exodus.e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8D3B8F-7CED-51DB-9C24-4A71AD39ED85}"/>
              </a:ext>
            </a:extLst>
          </p:cNvPr>
          <p:cNvSpPr txBox="1"/>
          <p:nvPr/>
        </p:nvSpPr>
        <p:spPr>
          <a:xfrm>
            <a:off x="4769682" y="5277968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5kgs_2m.i</a:t>
            </a:r>
          </a:p>
          <a:p>
            <a:r>
              <a:rPr lang="en-US" dirty="0"/>
              <a:t>Output files: 5kgs_2m_CSV.csv</a:t>
            </a:r>
          </a:p>
          <a:p>
            <a:r>
              <a:rPr lang="en-US" dirty="0"/>
              <a:t>5kgs_2m_exodus.e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03ADA-B61F-1055-2B30-6E5364064801}"/>
              </a:ext>
            </a:extLst>
          </p:cNvPr>
          <p:cNvSpPr txBox="1"/>
          <p:nvPr/>
        </p:nvSpPr>
        <p:spPr>
          <a:xfrm>
            <a:off x="8280888" y="5277968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10kgs_2m.i</a:t>
            </a:r>
          </a:p>
          <a:p>
            <a:r>
              <a:rPr lang="en-US" dirty="0"/>
              <a:t>Output files: 10kgs_2m_CSV.csv</a:t>
            </a:r>
          </a:p>
          <a:p>
            <a:r>
              <a:rPr lang="en-US" dirty="0"/>
              <a:t>10kgs_2m_exodus.e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37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E61CD3C-57C2-0A55-8A58-02628FF91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385" y="1759693"/>
            <a:ext cx="3517119" cy="333247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5DC403C-DB79-82C5-68FA-C3A28957A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9" y="1759693"/>
            <a:ext cx="3537345" cy="335163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9128CDA-B57F-D43D-6772-E5E527A0D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759693"/>
            <a:ext cx="3517120" cy="3332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958D6B-9023-9E5F-702D-4E33B882D292}"/>
              </a:ext>
            </a:extLst>
          </p:cNvPr>
          <p:cNvSpPr txBox="1"/>
          <p:nvPr/>
        </p:nvSpPr>
        <p:spPr>
          <a:xfrm>
            <a:off x="2361276" y="250447"/>
            <a:ext cx="74694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Injection and Production Pressure (Fracture Diameter = 0.5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339230-F989-DC4A-0E60-EBE6BEFDB3D6}"/>
              </a:ext>
            </a:extLst>
          </p:cNvPr>
          <p:cNvSpPr txBox="1"/>
          <p:nvPr/>
        </p:nvSpPr>
        <p:spPr>
          <a:xfrm>
            <a:off x="1054931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2kgs_0.5m.i</a:t>
            </a:r>
          </a:p>
          <a:p>
            <a:r>
              <a:rPr lang="en-US" dirty="0"/>
              <a:t>Output files: 2kgs_0.5m_CSV.csv</a:t>
            </a:r>
          </a:p>
          <a:p>
            <a:r>
              <a:rPr lang="en-US" dirty="0"/>
              <a:t>2kgs_0.5m_exodus.e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4D779C-DCC5-4C3A-625D-2D339A3F8766}"/>
              </a:ext>
            </a:extLst>
          </p:cNvPr>
          <p:cNvSpPr txBox="1"/>
          <p:nvPr/>
        </p:nvSpPr>
        <p:spPr>
          <a:xfrm>
            <a:off x="4983678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5kgs_0.5m.i</a:t>
            </a:r>
          </a:p>
          <a:p>
            <a:r>
              <a:rPr lang="en-US" dirty="0"/>
              <a:t>Output files: 5kgs_0.5m_CSV.csv</a:t>
            </a:r>
          </a:p>
          <a:p>
            <a:r>
              <a:rPr lang="en-US" dirty="0"/>
              <a:t>5kgs_0.5m_exodus.e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16BCD-6B4A-E8A2-A404-28F59F9763DD}"/>
              </a:ext>
            </a:extLst>
          </p:cNvPr>
          <p:cNvSpPr txBox="1"/>
          <p:nvPr/>
        </p:nvSpPr>
        <p:spPr>
          <a:xfrm>
            <a:off x="8619633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10kgs_0.5m.i</a:t>
            </a:r>
          </a:p>
          <a:p>
            <a:r>
              <a:rPr lang="en-US" dirty="0"/>
              <a:t>Output files: 10kgs_0.5m_CSV.csv</a:t>
            </a:r>
          </a:p>
          <a:p>
            <a:r>
              <a:rPr lang="en-US" dirty="0"/>
              <a:t>10kgs_0.5m_exodus.e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081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D7FAED03-D1F9-578A-6640-225BC871D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759692"/>
            <a:ext cx="3517119" cy="333247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4ACC29A9-9594-A80B-D17D-F326D7CFC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930" y="1759692"/>
            <a:ext cx="3537345" cy="335163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5206CAF5-12C6-4EAD-A54B-11087D347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791" y="1759692"/>
            <a:ext cx="3517120" cy="33324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BBC79B2-A5BC-18D2-6922-B539AA9C4BB8}"/>
              </a:ext>
            </a:extLst>
          </p:cNvPr>
          <p:cNvSpPr txBox="1"/>
          <p:nvPr/>
        </p:nvSpPr>
        <p:spPr>
          <a:xfrm>
            <a:off x="2361276" y="250447"/>
            <a:ext cx="74694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Injection and Production Pressure (Fracture Diameter = 1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8923FA-1535-CDEA-C41F-C65D1F1AF215}"/>
              </a:ext>
            </a:extLst>
          </p:cNvPr>
          <p:cNvSpPr txBox="1"/>
          <p:nvPr/>
        </p:nvSpPr>
        <p:spPr>
          <a:xfrm>
            <a:off x="1054931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2kgs_1m.i</a:t>
            </a:r>
          </a:p>
          <a:p>
            <a:r>
              <a:rPr lang="en-US" dirty="0"/>
              <a:t>Output files: 2kgs_1m_CSV.csv</a:t>
            </a:r>
          </a:p>
          <a:p>
            <a:r>
              <a:rPr lang="en-US" dirty="0"/>
              <a:t>2kgs_1m_exodus.e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156263-5EA0-F51E-D413-96D75008B8D3}"/>
              </a:ext>
            </a:extLst>
          </p:cNvPr>
          <p:cNvSpPr txBox="1"/>
          <p:nvPr/>
        </p:nvSpPr>
        <p:spPr>
          <a:xfrm>
            <a:off x="4779499" y="5277968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5kgs_1m.i</a:t>
            </a:r>
          </a:p>
          <a:p>
            <a:r>
              <a:rPr lang="en-US" dirty="0"/>
              <a:t>Output files: 5kgs_1m_CSV.csv</a:t>
            </a:r>
          </a:p>
          <a:p>
            <a:r>
              <a:rPr lang="en-US" dirty="0"/>
              <a:t>5kgs_1m_exodus.e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E65D4-90DD-6E9F-2AC4-F9DBE02A47C4}"/>
              </a:ext>
            </a:extLst>
          </p:cNvPr>
          <p:cNvSpPr txBox="1"/>
          <p:nvPr/>
        </p:nvSpPr>
        <p:spPr>
          <a:xfrm>
            <a:off x="8619633" y="5277968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10kgs_1m.i</a:t>
            </a:r>
          </a:p>
          <a:p>
            <a:r>
              <a:rPr lang="en-US" dirty="0"/>
              <a:t>Output files: 10kgs_1m_CSV.csv</a:t>
            </a:r>
          </a:p>
          <a:p>
            <a:r>
              <a:rPr lang="en-US" dirty="0"/>
              <a:t>10kgs_1m_exodus.e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26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A37E76-5FF0-08FE-814B-4A0020EE17CE}"/>
              </a:ext>
            </a:extLst>
          </p:cNvPr>
          <p:cNvCxnSpPr>
            <a:cxnSpLocks/>
          </p:cNvCxnSpPr>
          <p:nvPr/>
        </p:nvCxnSpPr>
        <p:spPr>
          <a:xfrm>
            <a:off x="3163330" y="630195"/>
            <a:ext cx="0" cy="3174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249BC1-298C-4165-7B78-2BA53B7D1F0F}"/>
              </a:ext>
            </a:extLst>
          </p:cNvPr>
          <p:cNvCxnSpPr>
            <a:cxnSpLocks/>
          </p:cNvCxnSpPr>
          <p:nvPr/>
        </p:nvCxnSpPr>
        <p:spPr>
          <a:xfrm>
            <a:off x="3163330" y="3804745"/>
            <a:ext cx="2459704" cy="1376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728201-692F-8FBA-2272-84108E38A7A9}"/>
              </a:ext>
            </a:extLst>
          </p:cNvPr>
          <p:cNvCxnSpPr>
            <a:cxnSpLocks/>
          </p:cNvCxnSpPr>
          <p:nvPr/>
        </p:nvCxnSpPr>
        <p:spPr>
          <a:xfrm flipH="1" flipV="1">
            <a:off x="5623034" y="4099034"/>
            <a:ext cx="10511" cy="1082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286F88-3612-7E94-5E27-4F6036652F36}"/>
              </a:ext>
            </a:extLst>
          </p:cNvPr>
          <p:cNvCxnSpPr/>
          <p:nvPr/>
        </p:nvCxnSpPr>
        <p:spPr>
          <a:xfrm flipH="1" flipV="1">
            <a:off x="3310759" y="2953407"/>
            <a:ext cx="2312275" cy="1145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30D570-D1B0-732D-38F4-22012D3725A2}"/>
              </a:ext>
            </a:extLst>
          </p:cNvPr>
          <p:cNvCxnSpPr/>
          <p:nvPr/>
        </p:nvCxnSpPr>
        <p:spPr>
          <a:xfrm flipV="1">
            <a:off x="3310759" y="630195"/>
            <a:ext cx="0" cy="2333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73AE76-7E01-1184-8181-32E10C224F73}"/>
              </a:ext>
            </a:extLst>
          </p:cNvPr>
          <p:cNvCxnSpPr>
            <a:cxnSpLocks/>
          </p:cNvCxnSpPr>
          <p:nvPr/>
        </p:nvCxnSpPr>
        <p:spPr>
          <a:xfrm flipV="1">
            <a:off x="5229358" y="3906982"/>
            <a:ext cx="0" cy="1043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328406F-06E2-4732-43A1-FBC72C34381F}"/>
              </a:ext>
            </a:extLst>
          </p:cNvPr>
          <p:cNvCxnSpPr>
            <a:cxnSpLocks/>
          </p:cNvCxnSpPr>
          <p:nvPr/>
        </p:nvCxnSpPr>
        <p:spPr>
          <a:xfrm flipV="1">
            <a:off x="4802204" y="3688396"/>
            <a:ext cx="0" cy="1049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F5BD97-E84F-39BE-8A24-67689CDB6DA6}"/>
              </a:ext>
            </a:extLst>
          </p:cNvPr>
          <p:cNvSpPr txBox="1"/>
          <p:nvPr/>
        </p:nvSpPr>
        <p:spPr>
          <a:xfrm>
            <a:off x="1940763" y="2069748"/>
            <a:ext cx="692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2057 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862A4D-AAE6-0B52-3ECD-50ED82E38BE2}"/>
              </a:ext>
            </a:extLst>
          </p:cNvPr>
          <p:cNvSpPr txBox="1"/>
          <p:nvPr/>
        </p:nvSpPr>
        <p:spPr>
          <a:xfrm>
            <a:off x="2916266" y="4763287"/>
            <a:ext cx="729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1030 m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5E193E3-5EC9-690B-9018-E959EC7C2506}"/>
              </a:ext>
            </a:extLst>
          </p:cNvPr>
          <p:cNvSpPr/>
          <p:nvPr/>
        </p:nvSpPr>
        <p:spPr>
          <a:xfrm>
            <a:off x="5198481" y="4717568"/>
            <a:ext cx="5740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462016F-F814-2647-B732-1C84D5ADFE4C}"/>
              </a:ext>
            </a:extLst>
          </p:cNvPr>
          <p:cNvSpPr/>
          <p:nvPr/>
        </p:nvSpPr>
        <p:spPr>
          <a:xfrm>
            <a:off x="5202728" y="4115773"/>
            <a:ext cx="5740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7A7ED34-EBAA-5B21-BD4A-21E5BF8C1062}"/>
              </a:ext>
            </a:extLst>
          </p:cNvPr>
          <p:cNvSpPr/>
          <p:nvPr/>
        </p:nvSpPr>
        <p:spPr>
          <a:xfrm>
            <a:off x="4773499" y="4495212"/>
            <a:ext cx="5740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CBD357-CE1A-849C-0ED6-F51E18F2EB8A}"/>
              </a:ext>
            </a:extLst>
          </p:cNvPr>
          <p:cNvSpPr/>
          <p:nvPr/>
        </p:nvSpPr>
        <p:spPr>
          <a:xfrm>
            <a:off x="4771626" y="3913980"/>
            <a:ext cx="5740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0B2EA32-AABD-DE15-AC26-19F7C28E12D0}"/>
              </a:ext>
            </a:extLst>
          </p:cNvPr>
          <p:cNvCxnSpPr>
            <a:cxnSpLocks/>
          </p:cNvCxnSpPr>
          <p:nvPr/>
        </p:nvCxnSpPr>
        <p:spPr>
          <a:xfrm>
            <a:off x="2633095" y="642811"/>
            <a:ext cx="0" cy="31600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EB81C4-B420-048C-05D5-0D7EC94953BE}"/>
              </a:ext>
            </a:extLst>
          </p:cNvPr>
          <p:cNvCxnSpPr/>
          <p:nvPr/>
        </p:nvCxnSpPr>
        <p:spPr>
          <a:xfrm flipH="1">
            <a:off x="1911927" y="3802722"/>
            <a:ext cx="1251402" cy="6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AE16FF8-0CC7-AB78-85C3-69C7DB266286}"/>
              </a:ext>
            </a:extLst>
          </p:cNvPr>
          <p:cNvCxnSpPr/>
          <p:nvPr/>
        </p:nvCxnSpPr>
        <p:spPr>
          <a:xfrm flipH="1">
            <a:off x="1911927" y="629017"/>
            <a:ext cx="1251402" cy="6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759DBC0-F4A2-E040-F4F5-27131F5A0546}"/>
              </a:ext>
            </a:extLst>
          </p:cNvPr>
          <p:cNvCxnSpPr>
            <a:cxnSpLocks/>
          </p:cNvCxnSpPr>
          <p:nvPr/>
        </p:nvCxnSpPr>
        <p:spPr>
          <a:xfrm>
            <a:off x="2751968" y="4279970"/>
            <a:ext cx="1591933" cy="9437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136F0A-0661-800A-DEFC-9B4B256D7C9E}"/>
              </a:ext>
            </a:extLst>
          </p:cNvPr>
          <p:cNvCxnSpPr>
            <a:cxnSpLocks/>
          </p:cNvCxnSpPr>
          <p:nvPr/>
        </p:nvCxnSpPr>
        <p:spPr>
          <a:xfrm flipH="1">
            <a:off x="2405802" y="3799573"/>
            <a:ext cx="757527" cy="8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0566BAC-19DB-EBCC-C9D7-518A8B922ED9}"/>
              </a:ext>
            </a:extLst>
          </p:cNvPr>
          <p:cNvCxnSpPr>
            <a:cxnSpLocks/>
          </p:cNvCxnSpPr>
          <p:nvPr/>
        </p:nvCxnSpPr>
        <p:spPr>
          <a:xfrm flipH="1">
            <a:off x="4039864" y="4717568"/>
            <a:ext cx="757527" cy="8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DA3D80-6D82-8863-FAC1-E29756F19ECE}"/>
              </a:ext>
            </a:extLst>
          </p:cNvPr>
          <p:cNvCxnSpPr>
            <a:cxnSpLocks/>
          </p:cNvCxnSpPr>
          <p:nvPr/>
        </p:nvCxnSpPr>
        <p:spPr>
          <a:xfrm flipH="1">
            <a:off x="4469658" y="4938633"/>
            <a:ext cx="757527" cy="8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A2496E-31E0-4E24-0D12-0A1CE1090B9C}"/>
              </a:ext>
            </a:extLst>
          </p:cNvPr>
          <p:cNvCxnSpPr>
            <a:cxnSpLocks/>
          </p:cNvCxnSpPr>
          <p:nvPr/>
        </p:nvCxnSpPr>
        <p:spPr>
          <a:xfrm flipH="1">
            <a:off x="4877126" y="5185587"/>
            <a:ext cx="757527" cy="8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CB20717-F27A-E763-CEB4-68FF5F2DEF77}"/>
              </a:ext>
            </a:extLst>
          </p:cNvPr>
          <p:cNvCxnSpPr>
            <a:cxnSpLocks/>
          </p:cNvCxnSpPr>
          <p:nvPr/>
        </p:nvCxnSpPr>
        <p:spPr>
          <a:xfrm>
            <a:off x="4339840" y="5221813"/>
            <a:ext cx="421899" cy="2506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1839EB3-FA95-BA68-62B4-327D3B90E905}"/>
              </a:ext>
            </a:extLst>
          </p:cNvPr>
          <p:cNvCxnSpPr>
            <a:cxnSpLocks/>
          </p:cNvCxnSpPr>
          <p:nvPr/>
        </p:nvCxnSpPr>
        <p:spPr>
          <a:xfrm>
            <a:off x="4755457" y="5466851"/>
            <a:ext cx="392244" cy="2360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8872604-53E4-1B4E-FC9C-2396957918DC}"/>
              </a:ext>
            </a:extLst>
          </p:cNvPr>
          <p:cNvSpPr txBox="1"/>
          <p:nvPr/>
        </p:nvSpPr>
        <p:spPr>
          <a:xfrm>
            <a:off x="4101186" y="5374143"/>
            <a:ext cx="729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134 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7F21F9-E92F-A34B-883D-10EDD1AEAB8F}"/>
              </a:ext>
            </a:extLst>
          </p:cNvPr>
          <p:cNvSpPr txBox="1"/>
          <p:nvPr/>
        </p:nvSpPr>
        <p:spPr>
          <a:xfrm>
            <a:off x="4561692" y="5584875"/>
            <a:ext cx="50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96 m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E30770D-705F-DCD1-20AC-C658EA56B806}"/>
              </a:ext>
            </a:extLst>
          </p:cNvPr>
          <p:cNvCxnSpPr>
            <a:cxnSpLocks/>
          </p:cNvCxnSpPr>
          <p:nvPr/>
        </p:nvCxnSpPr>
        <p:spPr>
          <a:xfrm flipH="1">
            <a:off x="5634706" y="5162423"/>
            <a:ext cx="923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94A3185-979E-F197-8E75-E73E19A40AA4}"/>
              </a:ext>
            </a:extLst>
          </p:cNvPr>
          <p:cNvCxnSpPr>
            <a:cxnSpLocks/>
          </p:cNvCxnSpPr>
          <p:nvPr/>
        </p:nvCxnSpPr>
        <p:spPr>
          <a:xfrm flipH="1">
            <a:off x="5634706" y="4115773"/>
            <a:ext cx="923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F45DDDB-0B59-26D6-32FE-473AA6D1F537}"/>
              </a:ext>
            </a:extLst>
          </p:cNvPr>
          <p:cNvCxnSpPr>
            <a:cxnSpLocks/>
          </p:cNvCxnSpPr>
          <p:nvPr/>
        </p:nvCxnSpPr>
        <p:spPr>
          <a:xfrm>
            <a:off x="6096000" y="4115773"/>
            <a:ext cx="0" cy="10196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28B5B52-E08C-B23E-928D-A3E4764001E4}"/>
              </a:ext>
            </a:extLst>
          </p:cNvPr>
          <p:cNvSpPr txBox="1"/>
          <p:nvPr/>
        </p:nvSpPr>
        <p:spPr>
          <a:xfrm>
            <a:off x="6181007" y="4477491"/>
            <a:ext cx="729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100 m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FF09983-03EA-CB3F-9AC5-7804AB81445F}"/>
              </a:ext>
            </a:extLst>
          </p:cNvPr>
          <p:cNvCxnSpPr/>
          <p:nvPr/>
        </p:nvCxnSpPr>
        <p:spPr>
          <a:xfrm flipH="1">
            <a:off x="3310759" y="621208"/>
            <a:ext cx="1251402" cy="6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DA51B1E-7D42-66B0-D010-99195D9DEC95}"/>
              </a:ext>
            </a:extLst>
          </p:cNvPr>
          <p:cNvCxnSpPr/>
          <p:nvPr/>
        </p:nvCxnSpPr>
        <p:spPr>
          <a:xfrm flipH="1">
            <a:off x="3310759" y="2944420"/>
            <a:ext cx="1251402" cy="6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8E7BB2F-5CFB-BBF4-0D01-C3B54F19DE55}"/>
              </a:ext>
            </a:extLst>
          </p:cNvPr>
          <p:cNvCxnSpPr>
            <a:cxnSpLocks/>
          </p:cNvCxnSpPr>
          <p:nvPr/>
        </p:nvCxnSpPr>
        <p:spPr>
          <a:xfrm>
            <a:off x="3810732" y="628242"/>
            <a:ext cx="0" cy="23161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081CAAA-6D7C-09DF-F489-8E0140E60414}"/>
              </a:ext>
            </a:extLst>
          </p:cNvPr>
          <p:cNvSpPr txBox="1"/>
          <p:nvPr/>
        </p:nvSpPr>
        <p:spPr>
          <a:xfrm>
            <a:off x="3936460" y="1652009"/>
            <a:ext cx="692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1957 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A274EFF-060C-AA7D-1F48-8B0C5AEC8C08}"/>
              </a:ext>
            </a:extLst>
          </p:cNvPr>
          <p:cNvSpPr txBox="1"/>
          <p:nvPr/>
        </p:nvSpPr>
        <p:spPr>
          <a:xfrm>
            <a:off x="903137" y="106262"/>
            <a:ext cx="535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Pipe Lengths (all approximated)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AA0B672-8684-94AF-9D74-B010651859DC}"/>
              </a:ext>
            </a:extLst>
          </p:cNvPr>
          <p:cNvCxnSpPr>
            <a:cxnSpLocks/>
          </p:cNvCxnSpPr>
          <p:nvPr/>
        </p:nvCxnSpPr>
        <p:spPr>
          <a:xfrm flipH="1">
            <a:off x="4547369" y="3688396"/>
            <a:ext cx="2560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E8AD69A-74D9-3736-8391-9CA8B5C7BA0E}"/>
              </a:ext>
            </a:extLst>
          </p:cNvPr>
          <p:cNvCxnSpPr>
            <a:cxnSpLocks/>
          </p:cNvCxnSpPr>
          <p:nvPr/>
        </p:nvCxnSpPr>
        <p:spPr>
          <a:xfrm flipH="1">
            <a:off x="4562161" y="3930921"/>
            <a:ext cx="2560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3D61145-EBEA-039C-76B4-4796A0177AFD}"/>
              </a:ext>
            </a:extLst>
          </p:cNvPr>
          <p:cNvCxnSpPr>
            <a:cxnSpLocks/>
          </p:cNvCxnSpPr>
          <p:nvPr/>
        </p:nvCxnSpPr>
        <p:spPr>
          <a:xfrm flipH="1">
            <a:off x="4562161" y="4517172"/>
            <a:ext cx="2560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3BBCB12-9CF9-F2CA-D266-B4967D71DC87}"/>
              </a:ext>
            </a:extLst>
          </p:cNvPr>
          <p:cNvCxnSpPr>
            <a:cxnSpLocks/>
          </p:cNvCxnSpPr>
          <p:nvPr/>
        </p:nvCxnSpPr>
        <p:spPr>
          <a:xfrm>
            <a:off x="4674920" y="3688396"/>
            <a:ext cx="0" cy="242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F9350D3-020F-8289-7954-FBB509BAA7E5}"/>
              </a:ext>
            </a:extLst>
          </p:cNvPr>
          <p:cNvCxnSpPr>
            <a:cxnSpLocks/>
          </p:cNvCxnSpPr>
          <p:nvPr/>
        </p:nvCxnSpPr>
        <p:spPr>
          <a:xfrm>
            <a:off x="4676899" y="3930921"/>
            <a:ext cx="0" cy="5862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3E96EFD9-8B56-3A6E-E308-9E9D00DC6B1A}"/>
              </a:ext>
            </a:extLst>
          </p:cNvPr>
          <p:cNvSpPr txBox="1"/>
          <p:nvPr/>
        </p:nvSpPr>
        <p:spPr>
          <a:xfrm>
            <a:off x="4263830" y="3672308"/>
            <a:ext cx="729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 m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7D5EA3C-1350-AF8B-FAE5-10333520D717}"/>
              </a:ext>
            </a:extLst>
          </p:cNvPr>
          <p:cNvSpPr txBox="1"/>
          <p:nvPr/>
        </p:nvSpPr>
        <p:spPr>
          <a:xfrm>
            <a:off x="4204499" y="4047269"/>
            <a:ext cx="729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98 m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23A3D47-3E64-6335-B016-7CB3D78367E5}"/>
              </a:ext>
            </a:extLst>
          </p:cNvPr>
          <p:cNvSpPr txBox="1"/>
          <p:nvPr/>
        </p:nvSpPr>
        <p:spPr>
          <a:xfrm>
            <a:off x="6758881" y="475594"/>
            <a:ext cx="54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fracture1 injection well distance ~= 3087 m ~= 10130 ft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89CF9A6-B3B0-3CD0-7858-01D64A4B6417}"/>
              </a:ext>
            </a:extLst>
          </p:cNvPr>
          <p:cNvSpPr txBox="1"/>
          <p:nvPr/>
        </p:nvSpPr>
        <p:spPr>
          <a:xfrm>
            <a:off x="6758880" y="844926"/>
            <a:ext cx="54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fracture2 injection well distance ~= 3221 m ~= 10570 ft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AC4C20B-A236-CE32-89E4-48FD5EC001FF}"/>
              </a:ext>
            </a:extLst>
          </p:cNvPr>
          <p:cNvSpPr txBox="1"/>
          <p:nvPr/>
        </p:nvSpPr>
        <p:spPr>
          <a:xfrm>
            <a:off x="6758880" y="1282677"/>
            <a:ext cx="543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fracture3 injection well distance ~= 3317 m ~= 10887 ft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1E9796F-E696-7B9C-FF92-8560303B018B}"/>
              </a:ext>
            </a:extLst>
          </p:cNvPr>
          <p:cNvCxnSpPr>
            <a:cxnSpLocks/>
          </p:cNvCxnSpPr>
          <p:nvPr/>
        </p:nvCxnSpPr>
        <p:spPr>
          <a:xfrm flipH="1">
            <a:off x="4787208" y="4517172"/>
            <a:ext cx="2560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530CC3C-78E8-13D3-B00F-A8F4F1A38BB1}"/>
              </a:ext>
            </a:extLst>
          </p:cNvPr>
          <p:cNvCxnSpPr>
            <a:cxnSpLocks/>
          </p:cNvCxnSpPr>
          <p:nvPr/>
        </p:nvCxnSpPr>
        <p:spPr>
          <a:xfrm flipH="1">
            <a:off x="4806193" y="4731427"/>
            <a:ext cx="2560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F95E24-13DC-42A7-865D-264339F80456}"/>
              </a:ext>
            </a:extLst>
          </p:cNvPr>
          <p:cNvSpPr txBox="1"/>
          <p:nvPr/>
        </p:nvSpPr>
        <p:spPr>
          <a:xfrm>
            <a:off x="4872966" y="4484820"/>
            <a:ext cx="729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 m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F4191D9-EE3D-208B-3E30-B8D071876E35}"/>
              </a:ext>
            </a:extLst>
          </p:cNvPr>
          <p:cNvCxnSpPr>
            <a:cxnSpLocks/>
          </p:cNvCxnSpPr>
          <p:nvPr/>
        </p:nvCxnSpPr>
        <p:spPr>
          <a:xfrm>
            <a:off x="4896091" y="4511965"/>
            <a:ext cx="0" cy="242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3721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916CD80-3D72-FA4A-7260-B7BC6757E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759692"/>
            <a:ext cx="3517119" cy="333247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134247B-1E2A-06EE-6ADB-C55C0278B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750110"/>
            <a:ext cx="3537345" cy="335163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FCB5BD1-2EFD-CE5C-3B92-1031F5DC4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759693"/>
            <a:ext cx="3517120" cy="3332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D7E28-12A5-A914-7635-E127EF39A817}"/>
              </a:ext>
            </a:extLst>
          </p:cNvPr>
          <p:cNvSpPr txBox="1"/>
          <p:nvPr/>
        </p:nvSpPr>
        <p:spPr>
          <a:xfrm>
            <a:off x="2361276" y="250447"/>
            <a:ext cx="74694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Injection and Production Pressure (Fracture Diameter = 2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D39C48-F6F1-28B4-7DC6-7E3B62C5E672}"/>
              </a:ext>
            </a:extLst>
          </p:cNvPr>
          <p:cNvSpPr txBox="1"/>
          <p:nvPr/>
        </p:nvSpPr>
        <p:spPr>
          <a:xfrm>
            <a:off x="1054931" y="5284113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2kgs_2m.i</a:t>
            </a:r>
          </a:p>
          <a:p>
            <a:r>
              <a:rPr lang="en-US" dirty="0"/>
              <a:t>Output files: 2kgs_2m_CSV.csv</a:t>
            </a:r>
          </a:p>
          <a:p>
            <a:r>
              <a:rPr lang="en-US" dirty="0"/>
              <a:t>2kgs_2m_exodus.e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B680B5-9DD0-8372-F614-C0892993F342}"/>
              </a:ext>
            </a:extLst>
          </p:cNvPr>
          <p:cNvSpPr txBox="1"/>
          <p:nvPr/>
        </p:nvSpPr>
        <p:spPr>
          <a:xfrm>
            <a:off x="4769682" y="5277968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5kgs_2m.i</a:t>
            </a:r>
          </a:p>
          <a:p>
            <a:r>
              <a:rPr lang="en-US" dirty="0"/>
              <a:t>Output files: 5kgs_2m_CSV.csv</a:t>
            </a:r>
          </a:p>
          <a:p>
            <a:r>
              <a:rPr lang="en-US" dirty="0"/>
              <a:t>5kgs_2m_exodus.e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C2300-E3B5-79A7-D4C7-BBAD8E368D69}"/>
              </a:ext>
            </a:extLst>
          </p:cNvPr>
          <p:cNvSpPr txBox="1"/>
          <p:nvPr/>
        </p:nvSpPr>
        <p:spPr>
          <a:xfrm>
            <a:off x="8280888" y="5277968"/>
            <a:ext cx="2602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10kgs_2m.i</a:t>
            </a:r>
          </a:p>
          <a:p>
            <a:r>
              <a:rPr lang="en-US" dirty="0"/>
              <a:t>Output files: 10kgs_2m_CSV.csv</a:t>
            </a:r>
          </a:p>
          <a:p>
            <a:r>
              <a:rPr lang="en-US" dirty="0"/>
              <a:t>10kgs_2m_exodus.e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33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9319212-8798-FA6B-923A-8A30399DC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336" y="1737711"/>
            <a:ext cx="3517119" cy="338522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E741667-8CDC-06AA-7868-41BB43A80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40" y="1737711"/>
            <a:ext cx="3537345" cy="33958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14DDBA6-0E41-2E42-5861-01F7B2B47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384" y="1737711"/>
            <a:ext cx="3517120" cy="33764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87782F-3808-6834-3D6E-06AA767C83BC}"/>
              </a:ext>
            </a:extLst>
          </p:cNvPr>
          <p:cNvSpPr txBox="1"/>
          <p:nvPr/>
        </p:nvSpPr>
        <p:spPr>
          <a:xfrm>
            <a:off x="3586464" y="250447"/>
            <a:ext cx="5890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Injection Pipe Pressure (Fracture Diameter = 0.5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0913D-5714-98DD-E398-5855F63B0F4C}"/>
              </a:ext>
            </a:extLst>
          </p:cNvPr>
          <p:cNvSpPr txBox="1"/>
          <p:nvPr/>
        </p:nvSpPr>
        <p:spPr>
          <a:xfrm>
            <a:off x="1002464" y="5113740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2kgs_0.5m.i</a:t>
            </a:r>
          </a:p>
          <a:p>
            <a:r>
              <a:rPr lang="en-US" sz="600" dirty="0"/>
              <a:t>Output files: pipetestclosures_CSV_fracture1_p_0213.csv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2kgs_0.5m_exodus.e</a:t>
            </a:r>
          </a:p>
          <a:p>
            <a:r>
              <a:rPr lang="en-US" sz="600" dirty="0">
                <a:hlinkClick r:id="rId5"/>
              </a:rPr>
              <a:t>GitHub Repository Link</a:t>
            </a:r>
            <a:endParaRPr lang="en-US" sz="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BC6C8-E579-9339-17AE-41C3A7AF036D}"/>
              </a:ext>
            </a:extLst>
          </p:cNvPr>
          <p:cNvSpPr txBox="1"/>
          <p:nvPr/>
        </p:nvSpPr>
        <p:spPr>
          <a:xfrm>
            <a:off x="4649679" y="5113739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5kgs_0.5m.i</a:t>
            </a:r>
          </a:p>
          <a:p>
            <a:r>
              <a:rPr lang="en-US" sz="600" dirty="0"/>
              <a:t>Output files: tenfracturediameter_CSV_fracture1_p_0213.csv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5kgs_0.5m_exodus.e</a:t>
            </a:r>
          </a:p>
          <a:p>
            <a:r>
              <a:rPr lang="en-US" sz="600" dirty="0">
                <a:hlinkClick r:id="rId6"/>
              </a:rPr>
              <a:t>GitHub Repository Link</a:t>
            </a:r>
            <a:endParaRPr lang="en-US" sz="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E6920-FB88-0054-B84F-3E511F0B8116}"/>
              </a:ext>
            </a:extLst>
          </p:cNvPr>
          <p:cNvSpPr txBox="1"/>
          <p:nvPr/>
        </p:nvSpPr>
        <p:spPr>
          <a:xfrm>
            <a:off x="8474574" y="5088285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10kgs_0.5m.i</a:t>
            </a:r>
          </a:p>
          <a:p>
            <a:r>
              <a:rPr lang="en-US" sz="600" dirty="0"/>
              <a:t>Output files: finalflowrate_CSV_fracture1_p_0213.csv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10kgs_0.5m_exodus.e</a:t>
            </a:r>
          </a:p>
          <a:p>
            <a:r>
              <a:rPr lang="en-US" sz="600" dirty="0">
                <a:hlinkClick r:id="rId7"/>
              </a:rPr>
              <a:t>GitHub Repository Link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8590323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01DCEEBF-4A0D-B9BB-0868-BCD05C3F7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20" y="1728002"/>
            <a:ext cx="3517119" cy="338522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66DD3D31-6188-EC45-C235-7A0BFE509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728002"/>
            <a:ext cx="3537345" cy="33958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5BDEBEBE-348B-0719-6979-427036A4D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65" y="1728002"/>
            <a:ext cx="3517120" cy="33764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3169196-DBE0-E207-67C8-B549B853D10D}"/>
              </a:ext>
            </a:extLst>
          </p:cNvPr>
          <p:cNvSpPr txBox="1"/>
          <p:nvPr/>
        </p:nvSpPr>
        <p:spPr>
          <a:xfrm>
            <a:off x="3586464" y="250447"/>
            <a:ext cx="56337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Injection Pipe Pressure (Fracture Diameter = 1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84C9AE-3CFC-C2D1-314A-7D83EAE4D415}"/>
              </a:ext>
            </a:extLst>
          </p:cNvPr>
          <p:cNvSpPr txBox="1"/>
          <p:nvPr/>
        </p:nvSpPr>
        <p:spPr>
          <a:xfrm>
            <a:off x="1002464" y="5113740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2kgs_1m.i</a:t>
            </a:r>
          </a:p>
          <a:p>
            <a:r>
              <a:rPr lang="en-US" sz="600" dirty="0"/>
              <a:t>Output files: pipetestclosures_CSV_fracture1_p_0232.csv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2kgs_1m_exodus.e</a:t>
            </a:r>
          </a:p>
          <a:p>
            <a:r>
              <a:rPr lang="en-US" sz="600" dirty="0">
                <a:hlinkClick r:id="rId5"/>
              </a:rPr>
              <a:t>GitHub Repository Link</a:t>
            </a:r>
            <a:endParaRPr lang="en-US" sz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1B624E-BE5A-35E3-A4A2-44B7BDD54D84}"/>
              </a:ext>
            </a:extLst>
          </p:cNvPr>
          <p:cNvSpPr txBox="1"/>
          <p:nvPr/>
        </p:nvSpPr>
        <p:spPr>
          <a:xfrm>
            <a:off x="4649679" y="5113739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5kgs_1m.i</a:t>
            </a:r>
          </a:p>
          <a:p>
            <a:r>
              <a:rPr lang="en-US" sz="600" dirty="0"/>
              <a:t>Output files: tenfracturediameter_CSV_fracture1_p_0204.csv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5kgs_1m_exodus.e</a:t>
            </a:r>
          </a:p>
          <a:p>
            <a:r>
              <a:rPr lang="en-US" sz="600" dirty="0">
                <a:hlinkClick r:id="rId6"/>
              </a:rPr>
              <a:t>GitHub Repository Link</a:t>
            </a:r>
            <a:endParaRPr lang="en-US" sz="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3C3A2-EC69-0606-4C49-0881B201CCB7}"/>
              </a:ext>
            </a:extLst>
          </p:cNvPr>
          <p:cNvSpPr txBox="1"/>
          <p:nvPr/>
        </p:nvSpPr>
        <p:spPr>
          <a:xfrm>
            <a:off x="8474574" y="5088285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10kgs_1m.i</a:t>
            </a:r>
          </a:p>
          <a:p>
            <a:r>
              <a:rPr lang="en-US" sz="600" dirty="0"/>
              <a:t>Output files: finalflowrate_CSV_fracture1_p_0277.csv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10kgs_1m_exodus.e</a:t>
            </a:r>
          </a:p>
          <a:p>
            <a:r>
              <a:rPr lang="en-US" sz="600" dirty="0">
                <a:hlinkClick r:id="rId7"/>
              </a:rPr>
              <a:t>GitHub Repository Link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569875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0D7ABD1-5F38-B7FE-6E92-4E5AD2608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20" y="1728002"/>
            <a:ext cx="3517119" cy="338522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C6DCE65-4D92-02EE-A9A1-0964A6D06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728002"/>
            <a:ext cx="3537345" cy="33958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372341E-2D1F-E319-1A90-2472E3061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1" y="1724930"/>
            <a:ext cx="3517120" cy="33764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D59324-6B86-FD97-90EA-59A45031B125}"/>
              </a:ext>
            </a:extLst>
          </p:cNvPr>
          <p:cNvSpPr txBox="1"/>
          <p:nvPr/>
        </p:nvSpPr>
        <p:spPr>
          <a:xfrm>
            <a:off x="3586464" y="250447"/>
            <a:ext cx="56337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Injection Pipe Pressure (Fracture Diameter = 2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B332FE-6E37-A0A7-38AF-53A9CD450D47}"/>
              </a:ext>
            </a:extLst>
          </p:cNvPr>
          <p:cNvSpPr txBox="1"/>
          <p:nvPr/>
        </p:nvSpPr>
        <p:spPr>
          <a:xfrm>
            <a:off x="1002464" y="5113740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2kgs_2m.i</a:t>
            </a:r>
          </a:p>
          <a:p>
            <a:r>
              <a:rPr lang="en-US" sz="600" dirty="0"/>
              <a:t>Output files: pipetestclosures_CSV_fracture1_p_0258.csv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2kgs_2m_exodus.e</a:t>
            </a:r>
          </a:p>
          <a:p>
            <a:r>
              <a:rPr lang="en-US" sz="600" dirty="0">
                <a:hlinkClick r:id="rId5"/>
              </a:rPr>
              <a:t>GitHub Repository Link</a:t>
            </a:r>
            <a:endParaRPr lang="en-US" sz="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7C363-E334-BA46-E88E-6CEA8E9AC765}"/>
              </a:ext>
            </a:extLst>
          </p:cNvPr>
          <p:cNvSpPr txBox="1"/>
          <p:nvPr/>
        </p:nvSpPr>
        <p:spPr>
          <a:xfrm>
            <a:off x="4649679" y="5113739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5kgs_2m.i</a:t>
            </a:r>
          </a:p>
          <a:p>
            <a:r>
              <a:rPr lang="en-US" sz="600" dirty="0"/>
              <a:t>Output files: tenfracturediameter_CSV_fracture1_p_0272.csv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5kgs_2m_exodus.e</a:t>
            </a:r>
          </a:p>
          <a:p>
            <a:r>
              <a:rPr lang="en-US" sz="600" dirty="0">
                <a:hlinkClick r:id="rId6"/>
              </a:rPr>
              <a:t>GitHub Repository Link</a:t>
            </a:r>
            <a:endParaRPr lang="en-US" sz="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448FF4-4F09-2A63-2241-A0BBE3AB2BF3}"/>
              </a:ext>
            </a:extLst>
          </p:cNvPr>
          <p:cNvSpPr txBox="1"/>
          <p:nvPr/>
        </p:nvSpPr>
        <p:spPr>
          <a:xfrm>
            <a:off x="8474574" y="5088285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10kgs_2m.i</a:t>
            </a:r>
          </a:p>
          <a:p>
            <a:r>
              <a:rPr lang="en-US" sz="600" dirty="0"/>
              <a:t>Output files: finalflowrate_CSV_fracture1_p_0213.csv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10kgs_2m_exodus.e</a:t>
            </a:r>
          </a:p>
          <a:p>
            <a:r>
              <a:rPr lang="en-US" sz="600" dirty="0">
                <a:hlinkClick r:id="rId7"/>
              </a:rPr>
              <a:t>GitHub Repository Link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8599230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C547E07-E0CE-F197-DE1F-232CC2D01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336" y="1728002"/>
            <a:ext cx="3517119" cy="338522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D9B58A6-D274-74E1-DAD5-6E1322359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728002"/>
            <a:ext cx="3537345" cy="33958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1BB7642-FB24-FB7D-D565-BD90F76F6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65" y="1728002"/>
            <a:ext cx="3517120" cy="33764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00457A-6D74-2953-B139-CAE58FBA2768}"/>
              </a:ext>
            </a:extLst>
          </p:cNvPr>
          <p:cNvSpPr txBox="1"/>
          <p:nvPr/>
        </p:nvSpPr>
        <p:spPr>
          <a:xfrm>
            <a:off x="1198181" y="560881"/>
            <a:ext cx="979563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Pressure Across EGS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(Fracture Diameter = 0.5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EE5B4B-CA1E-02E0-8CD4-A0667FA1AEA1}"/>
              </a:ext>
            </a:extLst>
          </p:cNvPr>
          <p:cNvSpPr txBox="1"/>
          <p:nvPr/>
        </p:nvSpPr>
        <p:spPr>
          <a:xfrm>
            <a:off x="1002464" y="5113740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2kgs_0.5m.i</a:t>
            </a:r>
          </a:p>
          <a:p>
            <a:r>
              <a:rPr lang="en-US" sz="600" dirty="0"/>
              <a:t>Output files: pipetestclosures_CSV_fracture1_p_0213.csv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2kgs_0.5m_exodus.e</a:t>
            </a:r>
          </a:p>
          <a:p>
            <a:r>
              <a:rPr lang="en-US" sz="600" dirty="0">
                <a:hlinkClick r:id="rId5"/>
              </a:rPr>
              <a:t>GitHub Repository Link</a:t>
            </a:r>
            <a:endParaRPr lang="en-US" sz="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5DB71-03AC-82CC-6A22-17253C565995}"/>
              </a:ext>
            </a:extLst>
          </p:cNvPr>
          <p:cNvSpPr txBox="1"/>
          <p:nvPr/>
        </p:nvSpPr>
        <p:spPr>
          <a:xfrm>
            <a:off x="4649679" y="5113739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5kgs_0.5m.i</a:t>
            </a:r>
          </a:p>
          <a:p>
            <a:r>
              <a:rPr lang="en-US" sz="600" dirty="0"/>
              <a:t>Output files: tenfracturediameter_CSV_fracture1_p_0213.csv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5kgs_0.5m_exodus.e</a:t>
            </a:r>
          </a:p>
          <a:p>
            <a:r>
              <a:rPr lang="en-US" sz="600" dirty="0">
                <a:hlinkClick r:id="rId6"/>
              </a:rPr>
              <a:t>GitHub Repository Link</a:t>
            </a:r>
            <a:endParaRPr lang="en-US" sz="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2B15F0-33A6-4171-4560-B9781672754F}"/>
              </a:ext>
            </a:extLst>
          </p:cNvPr>
          <p:cNvSpPr txBox="1"/>
          <p:nvPr/>
        </p:nvSpPr>
        <p:spPr>
          <a:xfrm>
            <a:off x="8474574" y="5088285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10kgs_0.5m.i</a:t>
            </a:r>
          </a:p>
          <a:p>
            <a:r>
              <a:rPr lang="en-US" sz="600" dirty="0"/>
              <a:t>Output files: finalflowrate_CSV_fracture1_p_0213.csv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10kgs_0.5m_exodus.e</a:t>
            </a:r>
          </a:p>
          <a:p>
            <a:r>
              <a:rPr lang="en-US" sz="600" dirty="0">
                <a:hlinkClick r:id="rId7"/>
              </a:rPr>
              <a:t>GitHub Repository Link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730665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7732E5D5-8B7B-110A-50EE-C7433B681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20" y="1728002"/>
            <a:ext cx="3517119" cy="3385227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Chart, line chart&#10;&#10;Description automatically generated">
            <a:extLst>
              <a:ext uri="{FF2B5EF4-FFF2-40B4-BE49-F238E27FC236}">
                <a16:creationId xmlns:a16="http://schemas.microsoft.com/office/drawing/2014/main" id="{37AB7340-3BEB-EF6F-F5EB-7E16F88F0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728002"/>
            <a:ext cx="3537345" cy="33958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F7EAAAB1-25D7-F2E5-E8AD-849F92E57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65" y="1728002"/>
            <a:ext cx="3517120" cy="337643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2CF07CE-5CFB-F981-F622-1FB45FC0F5B4}"/>
              </a:ext>
            </a:extLst>
          </p:cNvPr>
          <p:cNvSpPr txBox="1"/>
          <p:nvPr/>
        </p:nvSpPr>
        <p:spPr>
          <a:xfrm>
            <a:off x="1198181" y="560881"/>
            <a:ext cx="979563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Pressure Across EGS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(Fracture Diameter = 1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AB524C-5C5C-D175-BEF6-3BF3C0292070}"/>
              </a:ext>
            </a:extLst>
          </p:cNvPr>
          <p:cNvSpPr txBox="1"/>
          <p:nvPr/>
        </p:nvSpPr>
        <p:spPr>
          <a:xfrm>
            <a:off x="1002464" y="5113740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2kgs_1m.i</a:t>
            </a:r>
          </a:p>
          <a:p>
            <a:r>
              <a:rPr lang="en-US" sz="600" dirty="0"/>
              <a:t>Output files: pipetestclosures_CSV_fracture1_p_0232.csv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2kgs_1m_exodus.e</a:t>
            </a:r>
          </a:p>
          <a:p>
            <a:r>
              <a:rPr lang="en-US" sz="600" dirty="0">
                <a:hlinkClick r:id="rId5"/>
              </a:rPr>
              <a:t>GitHub Repository Link</a:t>
            </a:r>
            <a:endParaRPr lang="en-US" sz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DD8427-C567-F75C-E878-4A67602A1CD9}"/>
              </a:ext>
            </a:extLst>
          </p:cNvPr>
          <p:cNvSpPr txBox="1"/>
          <p:nvPr/>
        </p:nvSpPr>
        <p:spPr>
          <a:xfrm>
            <a:off x="4649679" y="5113739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5kgs_1m.i</a:t>
            </a:r>
          </a:p>
          <a:p>
            <a:r>
              <a:rPr lang="en-US" sz="600" dirty="0"/>
              <a:t>Output files: tenfracturediameter_CSV_fracture1_p_0204.csv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5kgs_1m_exodus.e</a:t>
            </a:r>
          </a:p>
          <a:p>
            <a:r>
              <a:rPr lang="en-US" sz="600" dirty="0">
                <a:hlinkClick r:id="rId6"/>
              </a:rPr>
              <a:t>GitHub Repository Link</a:t>
            </a:r>
            <a:endParaRPr lang="en-US" sz="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6A738-3EC9-5EA6-713B-35458AF168D7}"/>
              </a:ext>
            </a:extLst>
          </p:cNvPr>
          <p:cNvSpPr txBox="1"/>
          <p:nvPr/>
        </p:nvSpPr>
        <p:spPr>
          <a:xfrm>
            <a:off x="8474574" y="5088285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10kgs_1m.i</a:t>
            </a:r>
          </a:p>
          <a:p>
            <a:r>
              <a:rPr lang="en-US" sz="600" dirty="0"/>
              <a:t>Output files: finalflowrate_CSV_fracture1_p_0277.csv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10kgs_1m_exodus.e</a:t>
            </a:r>
          </a:p>
          <a:p>
            <a:r>
              <a:rPr lang="en-US" sz="600" dirty="0">
                <a:hlinkClick r:id="rId7"/>
              </a:rPr>
              <a:t>GitHub Repository Link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579514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7D2733F-C2CE-0DCD-FA6B-29929F29D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336" y="1733313"/>
            <a:ext cx="3517119" cy="338522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52DBE90-38D0-8474-A2BF-91F17FFA5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728002"/>
            <a:ext cx="3537345" cy="33958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1A1222E-29EE-B273-B072-E67527576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1728002"/>
            <a:ext cx="3517120" cy="33764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92E6EC-E0F1-3A1C-7C5A-929ED6DA2CC0}"/>
              </a:ext>
            </a:extLst>
          </p:cNvPr>
          <p:cNvSpPr txBox="1"/>
          <p:nvPr/>
        </p:nvSpPr>
        <p:spPr>
          <a:xfrm>
            <a:off x="1198181" y="560881"/>
            <a:ext cx="979563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Pressure Across EGS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(Fracture Diameter = 2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191A6-CB0E-BC79-2EA5-E0213CB966F6}"/>
              </a:ext>
            </a:extLst>
          </p:cNvPr>
          <p:cNvSpPr txBox="1"/>
          <p:nvPr/>
        </p:nvSpPr>
        <p:spPr>
          <a:xfrm>
            <a:off x="1002464" y="5113740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2kgs_2m.i</a:t>
            </a:r>
          </a:p>
          <a:p>
            <a:r>
              <a:rPr lang="en-US" sz="600" dirty="0"/>
              <a:t>Output files: pipetestclosures_CSV_fracture1_p_0258.csv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2kgs_2m_exodus.e</a:t>
            </a:r>
          </a:p>
          <a:p>
            <a:r>
              <a:rPr lang="en-US" sz="600" dirty="0">
                <a:hlinkClick r:id="rId5"/>
              </a:rPr>
              <a:t>GitHub Repository Link</a:t>
            </a:r>
            <a:endParaRPr lang="en-US" sz="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4E7480-2C59-3403-B2FB-A70D14BAE808}"/>
              </a:ext>
            </a:extLst>
          </p:cNvPr>
          <p:cNvSpPr txBox="1"/>
          <p:nvPr/>
        </p:nvSpPr>
        <p:spPr>
          <a:xfrm>
            <a:off x="4649679" y="5113739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5kgs_2m.i</a:t>
            </a:r>
          </a:p>
          <a:p>
            <a:r>
              <a:rPr lang="en-US" sz="600" dirty="0"/>
              <a:t>Output files: tenfracturediameter_CSV_fracture1_p_0272.csv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5kgs_2m_exodus.e</a:t>
            </a:r>
          </a:p>
          <a:p>
            <a:r>
              <a:rPr lang="en-US" sz="600" dirty="0">
                <a:hlinkClick r:id="rId6"/>
              </a:rPr>
              <a:t>GitHub Repository Link</a:t>
            </a:r>
            <a:endParaRPr lang="en-US" sz="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80D496-AE70-A9D6-0D24-76CC96346AC2}"/>
              </a:ext>
            </a:extLst>
          </p:cNvPr>
          <p:cNvSpPr txBox="1"/>
          <p:nvPr/>
        </p:nvSpPr>
        <p:spPr>
          <a:xfrm>
            <a:off x="8474574" y="5088285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10kgs_2m.i</a:t>
            </a:r>
          </a:p>
          <a:p>
            <a:r>
              <a:rPr lang="en-US" sz="600" dirty="0"/>
              <a:t>Output files: finalflowrate_CSV_fracture1_p_0213.csv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10kgs_2m_exodus.e</a:t>
            </a:r>
          </a:p>
          <a:p>
            <a:r>
              <a:rPr lang="en-US" sz="600" dirty="0">
                <a:hlinkClick r:id="rId7"/>
              </a:rPr>
              <a:t>GitHub Repository Link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5260342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994B3-1E22-E8E4-D3A6-D28C4435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 Fracture </a:t>
            </a:r>
            <a:r>
              <a:rPr lang="en-US" sz="4000" b="1" dirty="0"/>
              <a:t>Zones</a:t>
            </a:r>
            <a:r>
              <a:rPr lang="en-US" b="1" dirty="0"/>
              <a:t> Study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C71F1C-BE7C-2BB4-CB14-D5B8CA9BEBA1}"/>
              </a:ext>
            </a:extLst>
          </p:cNvPr>
          <p:cNvSpPr/>
          <p:nvPr/>
        </p:nvSpPr>
        <p:spPr>
          <a:xfrm>
            <a:off x="916240" y="1506022"/>
            <a:ext cx="40854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 Open Hole Fracture 3</a:t>
            </a:r>
          </a:p>
        </p:txBody>
      </p:sp>
    </p:spTree>
    <p:extLst>
      <p:ext uri="{BB962C8B-B14F-4D97-AF65-F5344CB8AC3E}">
        <p14:creationId xmlns:p14="http://schemas.microsoft.com/office/powerpoint/2010/main" val="1796618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06B26-1394-D441-C059-23FBB8A99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Paraview</a:t>
            </a: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at ~= 1,000,000s, </a:t>
            </a:r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 fracture zones</a:t>
            </a:r>
          </a:p>
        </p:txBody>
      </p:sp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D5D722F7-10A8-5505-5C3B-066C39850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965" y="1547357"/>
            <a:ext cx="6790613" cy="376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8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B270EF6-C28F-90D4-C5B0-012733AD3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76" y="1715729"/>
            <a:ext cx="3517119" cy="342039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1DF9206A-F82A-4048-AD0C-453EC621E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769" y="1715729"/>
            <a:ext cx="3537345" cy="344006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9540865-3C24-663A-259A-245901B62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1715729"/>
            <a:ext cx="3517120" cy="34203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482125-6BFE-F918-57DB-EA497982903F}"/>
              </a:ext>
            </a:extLst>
          </p:cNvPr>
          <p:cNvSpPr txBox="1"/>
          <p:nvPr/>
        </p:nvSpPr>
        <p:spPr>
          <a:xfrm>
            <a:off x="2987730" y="250447"/>
            <a:ext cx="6216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Flow Distribution Percentage (Fracture Diameter = 0.5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C20B87-4EE7-E7F3-9513-A812B1111A50}"/>
              </a:ext>
            </a:extLst>
          </p:cNvPr>
          <p:cNvSpPr txBox="1"/>
          <p:nvPr/>
        </p:nvSpPr>
        <p:spPr>
          <a:xfrm>
            <a:off x="1054931" y="5136126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2kgs_0.5m_2fracs.i</a:t>
            </a:r>
          </a:p>
          <a:p>
            <a:r>
              <a:rPr lang="en-US" dirty="0"/>
              <a:t>Output files: 2kgs_0.5m_2fracs_CSV.csv</a:t>
            </a:r>
          </a:p>
          <a:p>
            <a:r>
              <a:rPr lang="en-US" dirty="0"/>
              <a:t>2kgs_0.5m_2fracs_exodus.e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C1C99D-CF00-9E69-BEDD-79885FA99DD1}"/>
              </a:ext>
            </a:extLst>
          </p:cNvPr>
          <p:cNvSpPr txBox="1"/>
          <p:nvPr/>
        </p:nvSpPr>
        <p:spPr>
          <a:xfrm>
            <a:off x="4888202" y="5103674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5kgs_0.5m_2fracs.i</a:t>
            </a:r>
          </a:p>
          <a:p>
            <a:r>
              <a:rPr lang="en-US" dirty="0"/>
              <a:t>Output files: 5kgs_0.5m_2fracs_CSV.csv</a:t>
            </a:r>
          </a:p>
          <a:p>
            <a:r>
              <a:rPr lang="en-US" dirty="0"/>
              <a:t>5kgs_0.5m_2fracs_exodus.e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559AF5-96E8-3AD9-72A1-3A9DDD9A31AE}"/>
              </a:ext>
            </a:extLst>
          </p:cNvPr>
          <p:cNvSpPr txBox="1"/>
          <p:nvPr/>
        </p:nvSpPr>
        <p:spPr>
          <a:xfrm>
            <a:off x="8557628" y="5103674"/>
            <a:ext cx="29583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10kgs_0.5m_2fracs.i</a:t>
            </a:r>
          </a:p>
          <a:p>
            <a:r>
              <a:rPr lang="en-US" dirty="0"/>
              <a:t>Output files: 10kgs_0.5m_2fracs_CSV.csv</a:t>
            </a:r>
          </a:p>
          <a:p>
            <a:r>
              <a:rPr lang="en-US" dirty="0"/>
              <a:t>10kgs_0.5m_2fracs_exodus.e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966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A37E76-5FF0-08FE-814B-4A0020EE17CE}"/>
              </a:ext>
            </a:extLst>
          </p:cNvPr>
          <p:cNvCxnSpPr>
            <a:cxnSpLocks/>
          </p:cNvCxnSpPr>
          <p:nvPr/>
        </p:nvCxnSpPr>
        <p:spPr>
          <a:xfrm>
            <a:off x="3163330" y="630195"/>
            <a:ext cx="0" cy="3174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249BC1-298C-4165-7B78-2BA53B7D1F0F}"/>
              </a:ext>
            </a:extLst>
          </p:cNvPr>
          <p:cNvCxnSpPr>
            <a:cxnSpLocks/>
          </p:cNvCxnSpPr>
          <p:nvPr/>
        </p:nvCxnSpPr>
        <p:spPr>
          <a:xfrm>
            <a:off x="3163330" y="3804745"/>
            <a:ext cx="2459704" cy="1376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728201-692F-8FBA-2272-84108E38A7A9}"/>
              </a:ext>
            </a:extLst>
          </p:cNvPr>
          <p:cNvCxnSpPr>
            <a:cxnSpLocks/>
          </p:cNvCxnSpPr>
          <p:nvPr/>
        </p:nvCxnSpPr>
        <p:spPr>
          <a:xfrm flipH="1" flipV="1">
            <a:off x="5623034" y="4099034"/>
            <a:ext cx="10511" cy="1082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286F88-3612-7E94-5E27-4F6036652F36}"/>
              </a:ext>
            </a:extLst>
          </p:cNvPr>
          <p:cNvCxnSpPr/>
          <p:nvPr/>
        </p:nvCxnSpPr>
        <p:spPr>
          <a:xfrm flipH="1" flipV="1">
            <a:off x="3310759" y="2953407"/>
            <a:ext cx="2312275" cy="1145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30D570-D1B0-732D-38F4-22012D3725A2}"/>
              </a:ext>
            </a:extLst>
          </p:cNvPr>
          <p:cNvCxnSpPr/>
          <p:nvPr/>
        </p:nvCxnSpPr>
        <p:spPr>
          <a:xfrm flipV="1">
            <a:off x="3310759" y="630195"/>
            <a:ext cx="0" cy="2333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73AE76-7E01-1184-8181-32E10C224F73}"/>
              </a:ext>
            </a:extLst>
          </p:cNvPr>
          <p:cNvCxnSpPr>
            <a:cxnSpLocks/>
          </p:cNvCxnSpPr>
          <p:nvPr/>
        </p:nvCxnSpPr>
        <p:spPr>
          <a:xfrm flipV="1">
            <a:off x="5229358" y="3906982"/>
            <a:ext cx="0" cy="1043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328406F-06E2-4732-43A1-FBC72C34381F}"/>
              </a:ext>
            </a:extLst>
          </p:cNvPr>
          <p:cNvCxnSpPr>
            <a:cxnSpLocks/>
          </p:cNvCxnSpPr>
          <p:nvPr/>
        </p:nvCxnSpPr>
        <p:spPr>
          <a:xfrm flipV="1">
            <a:off x="4802204" y="3688396"/>
            <a:ext cx="0" cy="1049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95E193E3-5EC9-690B-9018-E959EC7C2506}"/>
              </a:ext>
            </a:extLst>
          </p:cNvPr>
          <p:cNvSpPr/>
          <p:nvPr/>
        </p:nvSpPr>
        <p:spPr>
          <a:xfrm>
            <a:off x="5198481" y="4717568"/>
            <a:ext cx="5740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462016F-F814-2647-B732-1C84D5ADFE4C}"/>
              </a:ext>
            </a:extLst>
          </p:cNvPr>
          <p:cNvSpPr/>
          <p:nvPr/>
        </p:nvSpPr>
        <p:spPr>
          <a:xfrm>
            <a:off x="5202728" y="4115773"/>
            <a:ext cx="5740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7A7ED34-EBAA-5B21-BD4A-21E5BF8C1062}"/>
              </a:ext>
            </a:extLst>
          </p:cNvPr>
          <p:cNvSpPr/>
          <p:nvPr/>
        </p:nvSpPr>
        <p:spPr>
          <a:xfrm>
            <a:off x="4773499" y="4495212"/>
            <a:ext cx="5740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CBD357-CE1A-849C-0ED6-F51E18F2EB8A}"/>
              </a:ext>
            </a:extLst>
          </p:cNvPr>
          <p:cNvSpPr/>
          <p:nvPr/>
        </p:nvSpPr>
        <p:spPr>
          <a:xfrm>
            <a:off x="4771626" y="3913980"/>
            <a:ext cx="5740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A274EFF-060C-AA7D-1F48-8B0C5AEC8C08}"/>
              </a:ext>
            </a:extLst>
          </p:cNvPr>
          <p:cNvSpPr txBox="1"/>
          <p:nvPr/>
        </p:nvSpPr>
        <p:spPr>
          <a:xfrm>
            <a:off x="903137" y="106262"/>
            <a:ext cx="535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Post-processor locations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F2B58BB-76CE-75B7-EA80-5E73283B9057}"/>
              </a:ext>
            </a:extLst>
          </p:cNvPr>
          <p:cNvCxnSpPr/>
          <p:nvPr/>
        </p:nvCxnSpPr>
        <p:spPr>
          <a:xfrm flipH="1">
            <a:off x="2627290" y="630195"/>
            <a:ext cx="536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084BFAF-31E6-E26F-D2AE-7CCFF561E8F4}"/>
              </a:ext>
            </a:extLst>
          </p:cNvPr>
          <p:cNvSpPr txBox="1"/>
          <p:nvPr/>
        </p:nvSpPr>
        <p:spPr>
          <a:xfrm>
            <a:off x="1229097" y="419778"/>
            <a:ext cx="2226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m_dot_inlet</a:t>
            </a:r>
            <a:r>
              <a:rPr lang="en-US" dirty="0"/>
              <a:t>,</a:t>
            </a:r>
          </a:p>
          <a:p>
            <a:r>
              <a:rPr lang="en-US" dirty="0" err="1"/>
              <a:t>injection_pressure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D0600A-E3ED-8E94-1084-A3BEB0627816}"/>
              </a:ext>
            </a:extLst>
          </p:cNvPr>
          <p:cNvCxnSpPr>
            <a:cxnSpLocks/>
          </p:cNvCxnSpPr>
          <p:nvPr/>
        </p:nvCxnSpPr>
        <p:spPr>
          <a:xfrm flipH="1">
            <a:off x="3645725" y="4518071"/>
            <a:ext cx="1183310" cy="2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E997332-C985-133C-C725-DBF69A0C86A6}"/>
              </a:ext>
            </a:extLst>
          </p:cNvPr>
          <p:cNvSpPr txBox="1"/>
          <p:nvPr/>
        </p:nvSpPr>
        <p:spPr>
          <a:xfrm>
            <a:off x="1665458" y="4185549"/>
            <a:ext cx="2459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m_dot_fracture1_inlet,</a:t>
            </a:r>
          </a:p>
          <a:p>
            <a:r>
              <a:rPr lang="en-US" dirty="0"/>
              <a:t>T_fracture1_inlet , pressure_in_fracture1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CFD324-C626-A981-AD66-CA0C6F50631B}"/>
              </a:ext>
            </a:extLst>
          </p:cNvPr>
          <p:cNvCxnSpPr>
            <a:cxnSpLocks/>
          </p:cNvCxnSpPr>
          <p:nvPr/>
        </p:nvCxnSpPr>
        <p:spPr>
          <a:xfrm flipH="1">
            <a:off x="4081946" y="4728488"/>
            <a:ext cx="1126347" cy="952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0EEA5E7-10F4-0F98-940C-214A78E3C86B}"/>
              </a:ext>
            </a:extLst>
          </p:cNvPr>
          <p:cNvSpPr txBox="1"/>
          <p:nvPr/>
        </p:nvSpPr>
        <p:spPr>
          <a:xfrm>
            <a:off x="2000763" y="5221076"/>
            <a:ext cx="2459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m_dot_fracture2_inlet,</a:t>
            </a:r>
          </a:p>
          <a:p>
            <a:r>
              <a:rPr lang="en-US" dirty="0"/>
              <a:t>T_fracture2_inlet , pressure_in_fracture2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44549-399C-BEBC-F251-8AF77CE10359}"/>
              </a:ext>
            </a:extLst>
          </p:cNvPr>
          <p:cNvCxnSpPr>
            <a:cxnSpLocks/>
          </p:cNvCxnSpPr>
          <p:nvPr/>
        </p:nvCxnSpPr>
        <p:spPr>
          <a:xfrm flipH="1">
            <a:off x="5344948" y="5166253"/>
            <a:ext cx="278086" cy="855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8B6B90D-8FEC-E9C4-54EF-2296AF01FD32}"/>
              </a:ext>
            </a:extLst>
          </p:cNvPr>
          <p:cNvSpPr txBox="1"/>
          <p:nvPr/>
        </p:nvSpPr>
        <p:spPr>
          <a:xfrm>
            <a:off x="4303625" y="5957381"/>
            <a:ext cx="2459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m_dot_fracture3_inlet,</a:t>
            </a:r>
          </a:p>
          <a:p>
            <a:r>
              <a:rPr lang="en-US" dirty="0"/>
              <a:t>T_fracture3_inlet , pressure_in_fracture3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C1CFE64-FE52-9C83-B25A-E3C9F851D480}"/>
              </a:ext>
            </a:extLst>
          </p:cNvPr>
          <p:cNvCxnSpPr>
            <a:cxnSpLocks/>
          </p:cNvCxnSpPr>
          <p:nvPr/>
        </p:nvCxnSpPr>
        <p:spPr>
          <a:xfrm flipV="1">
            <a:off x="4798316" y="2794736"/>
            <a:ext cx="178147" cy="1132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3CA7CB6-A180-DDF4-0614-09E712039749}"/>
              </a:ext>
            </a:extLst>
          </p:cNvPr>
          <p:cNvSpPr txBox="1"/>
          <p:nvPr/>
        </p:nvSpPr>
        <p:spPr>
          <a:xfrm>
            <a:off x="3799204" y="2119655"/>
            <a:ext cx="2459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T_fracture1_outlet, pressure_out_fracture1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3218B0-338D-B3C8-BA16-837698E2B6B9}"/>
              </a:ext>
            </a:extLst>
          </p:cNvPr>
          <p:cNvCxnSpPr>
            <a:cxnSpLocks/>
          </p:cNvCxnSpPr>
          <p:nvPr/>
        </p:nvCxnSpPr>
        <p:spPr>
          <a:xfrm flipV="1">
            <a:off x="5213057" y="3305787"/>
            <a:ext cx="436667" cy="853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EC7E134-1AD7-28D3-BB4D-0425A1DD50C0}"/>
              </a:ext>
            </a:extLst>
          </p:cNvPr>
          <p:cNvSpPr txBox="1"/>
          <p:nvPr/>
        </p:nvSpPr>
        <p:spPr>
          <a:xfrm>
            <a:off x="5331148" y="2687694"/>
            <a:ext cx="2459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T_fracture2_outlet , pressure_out_fracture2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7612821-199C-DAD1-B879-034534CABB20}"/>
              </a:ext>
            </a:extLst>
          </p:cNvPr>
          <p:cNvCxnSpPr>
            <a:cxnSpLocks/>
          </p:cNvCxnSpPr>
          <p:nvPr/>
        </p:nvCxnSpPr>
        <p:spPr>
          <a:xfrm flipV="1">
            <a:off x="5618277" y="3902064"/>
            <a:ext cx="640631" cy="194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FAB0F33-D4B6-B4F6-9924-AC619B9B85DF}"/>
              </a:ext>
            </a:extLst>
          </p:cNvPr>
          <p:cNvSpPr txBox="1"/>
          <p:nvPr/>
        </p:nvSpPr>
        <p:spPr>
          <a:xfrm>
            <a:off x="6187858" y="3688396"/>
            <a:ext cx="2459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T_fracture3_outlet , pressure_out_fracture3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4AAFF64-8485-6A76-D13F-DFE1CFE6B6E4}"/>
              </a:ext>
            </a:extLst>
          </p:cNvPr>
          <p:cNvSpPr txBox="1"/>
          <p:nvPr/>
        </p:nvSpPr>
        <p:spPr>
          <a:xfrm>
            <a:off x="3881070" y="425100"/>
            <a:ext cx="2306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m_dot_outlet</a:t>
            </a:r>
            <a:r>
              <a:rPr lang="en-US" dirty="0"/>
              <a:t>, </a:t>
            </a:r>
            <a:r>
              <a:rPr lang="en-US" dirty="0" err="1"/>
              <a:t>production_pressure</a:t>
            </a:r>
            <a:endParaRPr lang="en-US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108F9C7-45B9-B760-FE4F-9C2B0F2B50F2}"/>
              </a:ext>
            </a:extLst>
          </p:cNvPr>
          <p:cNvCxnSpPr>
            <a:cxnSpLocks/>
          </p:cNvCxnSpPr>
          <p:nvPr/>
        </p:nvCxnSpPr>
        <p:spPr>
          <a:xfrm>
            <a:off x="3315731" y="630195"/>
            <a:ext cx="6031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C011064-490A-9C0E-ADF7-F3A5990D4C21}"/>
              </a:ext>
            </a:extLst>
          </p:cNvPr>
          <p:cNvCxnSpPr>
            <a:cxnSpLocks/>
          </p:cNvCxnSpPr>
          <p:nvPr/>
        </p:nvCxnSpPr>
        <p:spPr>
          <a:xfrm>
            <a:off x="5925787" y="896587"/>
            <a:ext cx="2721775" cy="470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499FAA6-C387-DB6B-BDA4-17D92A727E3E}"/>
              </a:ext>
            </a:extLst>
          </p:cNvPr>
          <p:cNvSpPr txBox="1"/>
          <p:nvPr/>
        </p:nvSpPr>
        <p:spPr>
          <a:xfrm>
            <a:off x="5533477" y="1306381"/>
            <a:ext cx="62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pressure_drop</a:t>
            </a:r>
            <a:r>
              <a:rPr lang="en-US" dirty="0"/>
              <a:t> = abs(</a:t>
            </a:r>
            <a:r>
              <a:rPr lang="en-US" dirty="0" err="1"/>
              <a:t>injection_pressure</a:t>
            </a:r>
            <a:r>
              <a:rPr lang="en-US" dirty="0"/>
              <a:t> – </a:t>
            </a:r>
            <a:r>
              <a:rPr lang="en-US" dirty="0" err="1"/>
              <a:t>production_pressure</a:t>
            </a:r>
            <a:r>
              <a:rPr lang="en-US" dirty="0"/>
              <a:t>)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76503263-99AF-F935-C479-5A3B606A0256}"/>
              </a:ext>
            </a:extLst>
          </p:cNvPr>
          <p:cNvCxnSpPr>
            <a:stCxn id="30" idx="3"/>
          </p:cNvCxnSpPr>
          <p:nvPr/>
        </p:nvCxnSpPr>
        <p:spPr>
          <a:xfrm>
            <a:off x="6258908" y="2442821"/>
            <a:ext cx="4723417" cy="20503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03277FD8-6279-BEE8-C4E7-0952D644F464}"/>
              </a:ext>
            </a:extLst>
          </p:cNvPr>
          <p:cNvCxnSpPr>
            <a:cxnSpLocks/>
          </p:cNvCxnSpPr>
          <p:nvPr/>
        </p:nvCxnSpPr>
        <p:spPr>
          <a:xfrm flipV="1">
            <a:off x="6250722" y="4493172"/>
            <a:ext cx="4739788" cy="20256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DF04DE8-ACCB-6608-7057-7E9DA147CBDD}"/>
              </a:ext>
            </a:extLst>
          </p:cNvPr>
          <p:cNvSpPr txBox="1"/>
          <p:nvPr/>
        </p:nvSpPr>
        <p:spPr>
          <a:xfrm>
            <a:off x="9154243" y="4540931"/>
            <a:ext cx="3037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pressure_drop_fracture</a:t>
            </a:r>
            <a:r>
              <a:rPr lang="en-US" dirty="0"/>
              <a:t># = abs(</a:t>
            </a:r>
            <a:r>
              <a:rPr lang="en-US" dirty="0" err="1"/>
              <a:t>pressure_in_fracture</a:t>
            </a:r>
            <a:r>
              <a:rPr lang="en-US" dirty="0"/>
              <a:t>#– </a:t>
            </a:r>
            <a:r>
              <a:rPr lang="en-US" dirty="0" err="1"/>
              <a:t>pressure_in_fracture</a:t>
            </a:r>
            <a:r>
              <a:rPr lang="en-US" dirty="0"/>
              <a:t>#)</a:t>
            </a:r>
          </a:p>
        </p:txBody>
      </p:sp>
    </p:spTree>
    <p:extLst>
      <p:ext uri="{BB962C8B-B14F-4D97-AF65-F5344CB8AC3E}">
        <p14:creationId xmlns:p14="http://schemas.microsoft.com/office/powerpoint/2010/main" val="34122165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8495BF8-18BF-9D15-07FA-CF894A1C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01" y="1715729"/>
            <a:ext cx="3517119" cy="342039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0480878-FE9A-D0EA-052D-2BECC34DC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40" y="1715729"/>
            <a:ext cx="3537345" cy="3440067"/>
          </a:xfrm>
          <a:prstGeom prst="rect">
            <a:avLst/>
          </a:prstGeom>
        </p:spPr>
      </p:pic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F35734B5-0B7C-88F8-ED17-F3A6C9700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715729"/>
            <a:ext cx="3517120" cy="34203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671233-BDC5-92C2-6A2A-F01FA44322AB}"/>
              </a:ext>
            </a:extLst>
          </p:cNvPr>
          <p:cNvSpPr txBox="1"/>
          <p:nvPr/>
        </p:nvSpPr>
        <p:spPr>
          <a:xfrm>
            <a:off x="2987730" y="250447"/>
            <a:ext cx="6216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Flow Distribution Percentage (Fracture Diameter = 1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BFB619-211C-578E-40AC-A1759486D4BF}"/>
              </a:ext>
            </a:extLst>
          </p:cNvPr>
          <p:cNvSpPr txBox="1"/>
          <p:nvPr/>
        </p:nvSpPr>
        <p:spPr>
          <a:xfrm>
            <a:off x="1054931" y="5136126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2kgs_1m_2fracs.i</a:t>
            </a:r>
          </a:p>
          <a:p>
            <a:r>
              <a:rPr lang="en-US" dirty="0"/>
              <a:t>Output files: 2kgs_1m_2fracs_CSV.csv</a:t>
            </a:r>
          </a:p>
          <a:p>
            <a:r>
              <a:rPr lang="en-US" dirty="0"/>
              <a:t>2kgs_1m_2fracs_exodus.e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CAA68-BB5C-D211-C941-D4ED90FF87E1}"/>
              </a:ext>
            </a:extLst>
          </p:cNvPr>
          <p:cNvSpPr txBox="1"/>
          <p:nvPr/>
        </p:nvSpPr>
        <p:spPr>
          <a:xfrm>
            <a:off x="4888202" y="5103674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5kgs_1m_2fracs.i</a:t>
            </a:r>
          </a:p>
          <a:p>
            <a:r>
              <a:rPr lang="en-US" dirty="0"/>
              <a:t>Output files: 5kgs_1m_2fracs_CSV.csv</a:t>
            </a:r>
          </a:p>
          <a:p>
            <a:r>
              <a:rPr lang="en-US" dirty="0"/>
              <a:t>5kgs_1m_2fracs_exodus.e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E4702-9D62-31F2-D4D1-4546E3FF2F37}"/>
              </a:ext>
            </a:extLst>
          </p:cNvPr>
          <p:cNvSpPr txBox="1"/>
          <p:nvPr/>
        </p:nvSpPr>
        <p:spPr>
          <a:xfrm>
            <a:off x="8557628" y="5103674"/>
            <a:ext cx="29583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10kgs_1m_2fracs.i</a:t>
            </a:r>
          </a:p>
          <a:p>
            <a:r>
              <a:rPr lang="en-US" dirty="0"/>
              <a:t>Output files: 10kgs_1m_2fracs_CSV.csv</a:t>
            </a:r>
          </a:p>
          <a:p>
            <a:r>
              <a:rPr lang="en-US" dirty="0"/>
              <a:t>10kgs_1m_2fracs_exodus.e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3231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81C8B97F-F720-6382-8FD6-BEE0AF70A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704" y="1715729"/>
            <a:ext cx="3517119" cy="342039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CBF427C-2636-AE97-30E5-469B29423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9" y="1715728"/>
            <a:ext cx="3537345" cy="344006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6A9279E-27BF-E107-7A88-1FAEE00B9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384" y="1715728"/>
            <a:ext cx="3517120" cy="34203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416109-6E78-62FE-B449-10B226CE2961}"/>
              </a:ext>
            </a:extLst>
          </p:cNvPr>
          <p:cNvSpPr txBox="1"/>
          <p:nvPr/>
        </p:nvSpPr>
        <p:spPr>
          <a:xfrm>
            <a:off x="2987730" y="250447"/>
            <a:ext cx="6216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Flow Distribution Percentage (Fracture Diameter = 2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5C93D8-5B86-AF0C-838C-1B1C3D3AAE15}"/>
              </a:ext>
            </a:extLst>
          </p:cNvPr>
          <p:cNvSpPr txBox="1"/>
          <p:nvPr/>
        </p:nvSpPr>
        <p:spPr>
          <a:xfrm>
            <a:off x="1054931" y="5136126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2kgs_2m_2fracs.i</a:t>
            </a:r>
          </a:p>
          <a:p>
            <a:r>
              <a:rPr lang="en-US" dirty="0"/>
              <a:t>Output files: 2kgs_2m_2fracs_CSV.csv</a:t>
            </a:r>
          </a:p>
          <a:p>
            <a:r>
              <a:rPr lang="en-US" dirty="0"/>
              <a:t>2kgs_2m_2fracs_exodus.e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D64C8-7CCC-72E4-53F2-A71A92C1FEA9}"/>
              </a:ext>
            </a:extLst>
          </p:cNvPr>
          <p:cNvSpPr txBox="1"/>
          <p:nvPr/>
        </p:nvSpPr>
        <p:spPr>
          <a:xfrm>
            <a:off x="4568100" y="5155795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5kgs_2m_2fracs.i</a:t>
            </a:r>
          </a:p>
          <a:p>
            <a:r>
              <a:rPr lang="en-US" dirty="0"/>
              <a:t>Output files: 5kgs_2m_2fracs_CSV.csv</a:t>
            </a:r>
          </a:p>
          <a:p>
            <a:r>
              <a:rPr lang="en-US" dirty="0"/>
              <a:t>5kgs_2m_2fracs_exodus.e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4CBF6-3604-6F85-D5BA-58A0FB7B41CC}"/>
              </a:ext>
            </a:extLst>
          </p:cNvPr>
          <p:cNvSpPr txBox="1"/>
          <p:nvPr/>
        </p:nvSpPr>
        <p:spPr>
          <a:xfrm>
            <a:off x="8459857" y="5130225"/>
            <a:ext cx="30508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10kgs_2m_2fracs.i</a:t>
            </a:r>
          </a:p>
          <a:p>
            <a:r>
              <a:rPr lang="en-US" dirty="0"/>
              <a:t>Output files: 10kgs_2m_2fracs_CSV.csv</a:t>
            </a:r>
          </a:p>
          <a:p>
            <a:r>
              <a:rPr lang="en-US" dirty="0"/>
              <a:t>10kgs_2m_2fracs_exodus.e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5975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A3B9B37B-DB37-1A4C-C23A-01C14085D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671764"/>
            <a:ext cx="3517119" cy="350832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7B74080-3D19-F9C4-9ACE-73C6F38AF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1671764"/>
            <a:ext cx="3537345" cy="348428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702A558A-B457-BF1F-2E92-AC4289D2A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791" y="1671764"/>
            <a:ext cx="3517120" cy="35083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C955D7-D14B-D982-09D1-E7D30CEF44D5}"/>
              </a:ext>
            </a:extLst>
          </p:cNvPr>
          <p:cNvSpPr txBox="1"/>
          <p:nvPr/>
        </p:nvSpPr>
        <p:spPr>
          <a:xfrm>
            <a:off x="2987730" y="250447"/>
            <a:ext cx="6216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Flowrate Inlet and Outlet</a:t>
            </a:r>
          </a:p>
          <a:p>
            <a:r>
              <a:rPr lang="en-US" sz="4000" b="1" dirty="0">
                <a:latin typeface="+mj-lt"/>
              </a:rPr>
              <a:t>(Fracture Diameter = 0.5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9D148A-6649-E334-3B3C-CF493DB1EC2D}"/>
              </a:ext>
            </a:extLst>
          </p:cNvPr>
          <p:cNvSpPr txBox="1"/>
          <p:nvPr/>
        </p:nvSpPr>
        <p:spPr>
          <a:xfrm>
            <a:off x="1054931" y="5136126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2kgs_0.5m_2fracs.i</a:t>
            </a:r>
          </a:p>
          <a:p>
            <a:r>
              <a:rPr lang="en-US" dirty="0"/>
              <a:t>Output files: 2kgs_0.5m_2fracs_CSV.csv</a:t>
            </a:r>
          </a:p>
          <a:p>
            <a:r>
              <a:rPr lang="en-US" dirty="0"/>
              <a:t>2kgs_0.5m_2fracs_exodus.e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C4B05-0FF8-D922-B35D-083CE0F9B9B6}"/>
              </a:ext>
            </a:extLst>
          </p:cNvPr>
          <p:cNvSpPr txBox="1"/>
          <p:nvPr/>
        </p:nvSpPr>
        <p:spPr>
          <a:xfrm>
            <a:off x="4888202" y="5103674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5kgs_0.5m_2fracs.i</a:t>
            </a:r>
          </a:p>
          <a:p>
            <a:r>
              <a:rPr lang="en-US" dirty="0"/>
              <a:t>Output files: 5kgs_0.5m_2fracs_CSV.csv</a:t>
            </a:r>
          </a:p>
          <a:p>
            <a:r>
              <a:rPr lang="en-US" dirty="0"/>
              <a:t>5kgs_0.5m_2fracs_exodus.e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5ADD91-14DC-94F5-DC7B-40C4BE7786B5}"/>
              </a:ext>
            </a:extLst>
          </p:cNvPr>
          <p:cNvSpPr txBox="1"/>
          <p:nvPr/>
        </p:nvSpPr>
        <p:spPr>
          <a:xfrm>
            <a:off x="8557628" y="5103674"/>
            <a:ext cx="29583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10kgs_0.5m_2fracs.i</a:t>
            </a:r>
          </a:p>
          <a:p>
            <a:r>
              <a:rPr lang="en-US" dirty="0"/>
              <a:t>Output files: 10kgs_0.5m_2fracs_CSV.csv</a:t>
            </a:r>
          </a:p>
          <a:p>
            <a:r>
              <a:rPr lang="en-US" dirty="0"/>
              <a:t>10kgs_0.5m_2fracs_exodus.e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231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2DBA7893-7458-16B1-E5EF-E2A60951D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671764"/>
            <a:ext cx="3517119" cy="350832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234DA4F-2288-0537-8848-21AD176A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023" y="1671764"/>
            <a:ext cx="3537345" cy="348428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1B73E9C-38BC-E95D-CE97-DEF2E9A5F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48" y="1671764"/>
            <a:ext cx="3517120" cy="35083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F6BDC8-54A5-E283-40CA-4D9DEE925237}"/>
              </a:ext>
            </a:extLst>
          </p:cNvPr>
          <p:cNvSpPr txBox="1"/>
          <p:nvPr/>
        </p:nvSpPr>
        <p:spPr>
          <a:xfrm>
            <a:off x="2987730" y="250447"/>
            <a:ext cx="6216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Flowrate Inlet and Outlet</a:t>
            </a:r>
          </a:p>
          <a:p>
            <a:r>
              <a:rPr lang="en-US" sz="4000" b="1" dirty="0">
                <a:latin typeface="+mj-lt"/>
              </a:rPr>
              <a:t>(Fracture Diameter = 1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3D7379-5E38-ABB4-8DD9-FFEDD568608C}"/>
              </a:ext>
            </a:extLst>
          </p:cNvPr>
          <p:cNvSpPr txBox="1"/>
          <p:nvPr/>
        </p:nvSpPr>
        <p:spPr>
          <a:xfrm>
            <a:off x="1054931" y="5136126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2kgs_1m_2fracs.i</a:t>
            </a:r>
          </a:p>
          <a:p>
            <a:r>
              <a:rPr lang="en-US" dirty="0"/>
              <a:t>Output files: 2kgs_1m_2fracs_CSV.csv</a:t>
            </a:r>
          </a:p>
          <a:p>
            <a:r>
              <a:rPr lang="en-US" dirty="0"/>
              <a:t>2kgs_1m_2fracs_exodus.e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58AB2F-6C4B-D684-956C-9AF7625F8783}"/>
              </a:ext>
            </a:extLst>
          </p:cNvPr>
          <p:cNvSpPr txBox="1"/>
          <p:nvPr/>
        </p:nvSpPr>
        <p:spPr>
          <a:xfrm>
            <a:off x="4888202" y="5103674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5kgs_1m_2fracs.i</a:t>
            </a:r>
          </a:p>
          <a:p>
            <a:r>
              <a:rPr lang="en-US" dirty="0"/>
              <a:t>Output files: 5kgs_1m_2fracs_CSV.csv</a:t>
            </a:r>
          </a:p>
          <a:p>
            <a:r>
              <a:rPr lang="en-US" dirty="0"/>
              <a:t>5kgs_1m_2fracs_exodus.e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095E3-9A68-38B1-5454-7CCA6213F8E7}"/>
              </a:ext>
            </a:extLst>
          </p:cNvPr>
          <p:cNvSpPr txBox="1"/>
          <p:nvPr/>
        </p:nvSpPr>
        <p:spPr>
          <a:xfrm>
            <a:off x="8557628" y="5103674"/>
            <a:ext cx="29583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10kgs_1m_2fracs.i</a:t>
            </a:r>
          </a:p>
          <a:p>
            <a:r>
              <a:rPr lang="en-US" dirty="0"/>
              <a:t>Output files: 10kgs_1m_2fracs_CSV.csv</a:t>
            </a:r>
          </a:p>
          <a:p>
            <a:r>
              <a:rPr lang="en-US" dirty="0"/>
              <a:t>10kgs_1m_2fracs_exodus.e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195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4E7F231-78BE-8826-2AB8-E60F47932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671764"/>
            <a:ext cx="3517119" cy="350832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2BDD0AAC-9714-242F-FC56-679D5AF8E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933" y="1671764"/>
            <a:ext cx="3537345" cy="348428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2F26B650-0D78-FC22-D5A1-F84610497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950" y="1671764"/>
            <a:ext cx="3517120" cy="35083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DD92FC-4237-BB56-4A9E-F91844D0B8A5}"/>
              </a:ext>
            </a:extLst>
          </p:cNvPr>
          <p:cNvSpPr txBox="1"/>
          <p:nvPr/>
        </p:nvSpPr>
        <p:spPr>
          <a:xfrm>
            <a:off x="2987730" y="250447"/>
            <a:ext cx="6216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Flowrate Inlet and Outlet</a:t>
            </a:r>
          </a:p>
          <a:p>
            <a:r>
              <a:rPr lang="en-US" sz="4000" b="1" dirty="0">
                <a:latin typeface="+mj-lt"/>
              </a:rPr>
              <a:t>(Fracture Diameter = 2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2B8D22-A5D4-72AE-DC4B-80D056F2E74D}"/>
              </a:ext>
            </a:extLst>
          </p:cNvPr>
          <p:cNvSpPr txBox="1"/>
          <p:nvPr/>
        </p:nvSpPr>
        <p:spPr>
          <a:xfrm>
            <a:off x="1054931" y="5136126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2kgs_2m_2fracs.i</a:t>
            </a:r>
          </a:p>
          <a:p>
            <a:r>
              <a:rPr lang="en-US" dirty="0"/>
              <a:t>Output files: 2kgs_2m_2fracs_CSV.csv</a:t>
            </a:r>
          </a:p>
          <a:p>
            <a:r>
              <a:rPr lang="en-US" dirty="0"/>
              <a:t>2kgs_2m_2fracs_exodus.e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59266-FA19-2293-4216-649755F9A777}"/>
              </a:ext>
            </a:extLst>
          </p:cNvPr>
          <p:cNvSpPr txBox="1"/>
          <p:nvPr/>
        </p:nvSpPr>
        <p:spPr>
          <a:xfrm>
            <a:off x="4568100" y="5155795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5kgs_2m_2fracs.i</a:t>
            </a:r>
          </a:p>
          <a:p>
            <a:r>
              <a:rPr lang="en-US" dirty="0"/>
              <a:t>Output files: 5kgs_2m_2fracs_CSV.csv</a:t>
            </a:r>
          </a:p>
          <a:p>
            <a:r>
              <a:rPr lang="en-US" dirty="0"/>
              <a:t>5kgs_2m_2fracs_exodus.e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AFD96B-1821-8B9E-905E-6D7C192F9428}"/>
              </a:ext>
            </a:extLst>
          </p:cNvPr>
          <p:cNvSpPr txBox="1"/>
          <p:nvPr/>
        </p:nvSpPr>
        <p:spPr>
          <a:xfrm>
            <a:off x="8459857" y="5130225"/>
            <a:ext cx="30508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10kgs_2m_2fracs.i</a:t>
            </a:r>
          </a:p>
          <a:p>
            <a:r>
              <a:rPr lang="en-US" dirty="0"/>
              <a:t>Output files: 10kgs_2m_2fracs_CSV.csv</a:t>
            </a:r>
          </a:p>
          <a:p>
            <a:r>
              <a:rPr lang="en-US" dirty="0"/>
              <a:t>10kgs_2m_2fracs_exodus.e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666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05CF5C1-E818-6D29-F3B1-6889C3613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702539"/>
            <a:ext cx="3517119" cy="3446776"/>
          </a:xfrm>
          <a:prstGeom prst="rect">
            <a:avLst/>
          </a:prstGeom>
        </p:spPr>
      </p:pic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ED19757-3FF7-C386-192A-93D2C88BE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714736"/>
            <a:ext cx="3537345" cy="342238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BABA7A7-342D-9965-3D94-266D4BD82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702539"/>
            <a:ext cx="3517120" cy="3446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6DEED8-F5DB-D8DC-FB80-69FD3A83E139}"/>
              </a:ext>
            </a:extLst>
          </p:cNvPr>
          <p:cNvSpPr txBox="1"/>
          <p:nvPr/>
        </p:nvSpPr>
        <p:spPr>
          <a:xfrm>
            <a:off x="2987730" y="250447"/>
            <a:ext cx="6216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Fracture Permeability</a:t>
            </a:r>
          </a:p>
          <a:p>
            <a:r>
              <a:rPr lang="en-US" sz="4000" b="1" dirty="0">
                <a:latin typeface="+mj-lt"/>
              </a:rPr>
              <a:t>(Fracture Diameter = 0.5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F2AD61-8E57-C023-6C2F-4A3EC5569727}"/>
              </a:ext>
            </a:extLst>
          </p:cNvPr>
          <p:cNvSpPr txBox="1"/>
          <p:nvPr/>
        </p:nvSpPr>
        <p:spPr>
          <a:xfrm>
            <a:off x="1054931" y="5136126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2kgs_0.5m_2fracs.i</a:t>
            </a:r>
          </a:p>
          <a:p>
            <a:r>
              <a:rPr lang="en-US" dirty="0"/>
              <a:t>Output files: 2kgs_0.5m_2fracs_CSV.csv</a:t>
            </a:r>
          </a:p>
          <a:p>
            <a:r>
              <a:rPr lang="en-US" dirty="0"/>
              <a:t>2kgs_0.5m_2fracs_exodus.e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AFF5D-C2FA-C736-2176-172FFDCD42BA}"/>
              </a:ext>
            </a:extLst>
          </p:cNvPr>
          <p:cNvSpPr txBox="1"/>
          <p:nvPr/>
        </p:nvSpPr>
        <p:spPr>
          <a:xfrm>
            <a:off x="4888202" y="5103674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5kgs_0.5m_2fracs.i</a:t>
            </a:r>
          </a:p>
          <a:p>
            <a:r>
              <a:rPr lang="en-US" dirty="0"/>
              <a:t>Output files: 5kgs_0.5m_2fracs_CSV.csv</a:t>
            </a:r>
          </a:p>
          <a:p>
            <a:r>
              <a:rPr lang="en-US" dirty="0"/>
              <a:t>5kgs_0.5m_2fracs_exodus.e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04FA6-A19E-A522-C80E-774FAA160E8B}"/>
              </a:ext>
            </a:extLst>
          </p:cNvPr>
          <p:cNvSpPr txBox="1"/>
          <p:nvPr/>
        </p:nvSpPr>
        <p:spPr>
          <a:xfrm>
            <a:off x="8557628" y="5103674"/>
            <a:ext cx="29583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10kgs_0.5m_2fracs.i</a:t>
            </a:r>
          </a:p>
          <a:p>
            <a:r>
              <a:rPr lang="en-US" dirty="0"/>
              <a:t>Output files: 10kgs_0.5m_2fracs_CSV.csv</a:t>
            </a:r>
          </a:p>
          <a:p>
            <a:r>
              <a:rPr lang="en-US" dirty="0"/>
              <a:t>10kgs_0.5m_2fracs_exodus.e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5932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D9DEF4E-0F7E-69FA-DF70-9383F8D5B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702539"/>
            <a:ext cx="3517119" cy="344677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DAAB6EF-C0B5-D934-644E-482E1CCCF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692628"/>
            <a:ext cx="3537345" cy="346659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CB6C6093-037E-CE98-A2A1-1607F3933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702539"/>
            <a:ext cx="3517120" cy="34467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FE13D0-B1B5-FDEF-9C52-4E01AA205B41}"/>
              </a:ext>
            </a:extLst>
          </p:cNvPr>
          <p:cNvSpPr txBox="1"/>
          <p:nvPr/>
        </p:nvSpPr>
        <p:spPr>
          <a:xfrm>
            <a:off x="2987730" y="250447"/>
            <a:ext cx="6216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Fracture Permeability</a:t>
            </a:r>
          </a:p>
          <a:p>
            <a:r>
              <a:rPr lang="en-US" sz="4000" b="1" dirty="0">
                <a:latin typeface="+mj-lt"/>
              </a:rPr>
              <a:t>(Fracture Diameter = 1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75CA47-9F84-6CB9-CF1B-C5C1C180F3AE}"/>
              </a:ext>
            </a:extLst>
          </p:cNvPr>
          <p:cNvSpPr txBox="1"/>
          <p:nvPr/>
        </p:nvSpPr>
        <p:spPr>
          <a:xfrm>
            <a:off x="1054931" y="5136126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2kgs_1m_2fracs.i</a:t>
            </a:r>
          </a:p>
          <a:p>
            <a:r>
              <a:rPr lang="en-US" dirty="0"/>
              <a:t>Output files: 2kgs_1m_2fracs_CSV.csv</a:t>
            </a:r>
          </a:p>
          <a:p>
            <a:r>
              <a:rPr lang="en-US" dirty="0"/>
              <a:t>2kgs_1m_2fracs_exodus.e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30CF69-F1A1-5C88-B991-42276CA7F311}"/>
              </a:ext>
            </a:extLst>
          </p:cNvPr>
          <p:cNvSpPr txBox="1"/>
          <p:nvPr/>
        </p:nvSpPr>
        <p:spPr>
          <a:xfrm>
            <a:off x="4888202" y="5103674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5kgs_1m_2fracs.i</a:t>
            </a:r>
          </a:p>
          <a:p>
            <a:r>
              <a:rPr lang="en-US" dirty="0"/>
              <a:t>Output files: 5kgs_1m_2fracs_CSV.csv</a:t>
            </a:r>
          </a:p>
          <a:p>
            <a:r>
              <a:rPr lang="en-US" dirty="0"/>
              <a:t>5kgs_1m_2fracs_exodus.e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0A884A-A766-FD0E-90EC-CD07BEA5D100}"/>
              </a:ext>
            </a:extLst>
          </p:cNvPr>
          <p:cNvSpPr txBox="1"/>
          <p:nvPr/>
        </p:nvSpPr>
        <p:spPr>
          <a:xfrm>
            <a:off x="8557628" y="5103674"/>
            <a:ext cx="29583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10kgs_1m_2fracs.i</a:t>
            </a:r>
          </a:p>
          <a:p>
            <a:r>
              <a:rPr lang="en-US" dirty="0"/>
              <a:t>Output files: 10kgs_1m_2fracs_CSV.csv</a:t>
            </a:r>
          </a:p>
          <a:p>
            <a:r>
              <a:rPr lang="en-US" dirty="0"/>
              <a:t>10kgs_1m_2fracs_exodus.e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218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D6F036-8347-8F45-69F4-73C653DF1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702539"/>
            <a:ext cx="3517119" cy="3446776"/>
          </a:xfrm>
          <a:prstGeom prst="rect">
            <a:avLst/>
          </a:prstGeom>
        </p:spPr>
      </p:pic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AC61227-2F4D-8FEC-FA15-C4598BCC6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692628"/>
            <a:ext cx="3537345" cy="346659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92591511-B3F8-6DBA-7882-A5BFF6CAD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702539"/>
            <a:ext cx="3517120" cy="3446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6F276E-ACD5-F6DF-8C52-8E64B94029EB}"/>
              </a:ext>
            </a:extLst>
          </p:cNvPr>
          <p:cNvSpPr txBox="1"/>
          <p:nvPr/>
        </p:nvSpPr>
        <p:spPr>
          <a:xfrm>
            <a:off x="2987730" y="250447"/>
            <a:ext cx="6216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Fracture Permeability</a:t>
            </a:r>
          </a:p>
          <a:p>
            <a:r>
              <a:rPr lang="en-US" sz="4000" b="1" dirty="0">
                <a:latin typeface="+mj-lt"/>
              </a:rPr>
              <a:t>(Fracture Diameter = 2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055A67-CA52-B41C-7936-5DB8534E3C6F}"/>
              </a:ext>
            </a:extLst>
          </p:cNvPr>
          <p:cNvSpPr txBox="1"/>
          <p:nvPr/>
        </p:nvSpPr>
        <p:spPr>
          <a:xfrm>
            <a:off x="1054931" y="5136126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2kgs_2m_2fracs.i</a:t>
            </a:r>
          </a:p>
          <a:p>
            <a:r>
              <a:rPr lang="en-US" dirty="0"/>
              <a:t>Output files: 2kgs_2m_2fracs_CSV.csv</a:t>
            </a:r>
          </a:p>
          <a:p>
            <a:r>
              <a:rPr lang="en-US" dirty="0"/>
              <a:t>2kgs_2m_2fracs_exodus.e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02FCF9-EB0F-E1CD-2002-DD0E9624770F}"/>
              </a:ext>
            </a:extLst>
          </p:cNvPr>
          <p:cNvSpPr txBox="1"/>
          <p:nvPr/>
        </p:nvSpPr>
        <p:spPr>
          <a:xfrm>
            <a:off x="4568100" y="5155795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5kgs_2m_2fracs.i</a:t>
            </a:r>
          </a:p>
          <a:p>
            <a:r>
              <a:rPr lang="en-US" dirty="0"/>
              <a:t>Output files: 5kgs_2m_2fracs_CSV.csv</a:t>
            </a:r>
          </a:p>
          <a:p>
            <a:r>
              <a:rPr lang="en-US" dirty="0"/>
              <a:t>5kgs_2m_2fracs_exodus.e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F5412-D661-AF95-4886-C71F070A7799}"/>
              </a:ext>
            </a:extLst>
          </p:cNvPr>
          <p:cNvSpPr txBox="1"/>
          <p:nvPr/>
        </p:nvSpPr>
        <p:spPr>
          <a:xfrm>
            <a:off x="8459857" y="5130225"/>
            <a:ext cx="30508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10kgs_2m_2fracs.i</a:t>
            </a:r>
          </a:p>
          <a:p>
            <a:r>
              <a:rPr lang="en-US" dirty="0"/>
              <a:t>Output files: 10kgs_2m_2fracs_CSV.csv</a:t>
            </a:r>
          </a:p>
          <a:p>
            <a:r>
              <a:rPr lang="en-US" dirty="0"/>
              <a:t>10kgs_2m_2fracs_exodus.e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1310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3E453D96-88BC-468E-5D86-581F759AF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715728"/>
            <a:ext cx="3517119" cy="342039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5FFEC9FF-8DB9-4422-EF94-9ADC5DAFF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223" y="1715728"/>
            <a:ext cx="3537345" cy="344006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B7A2F4D-3F7D-0BEB-DD94-5E3304141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950" y="1715728"/>
            <a:ext cx="3517120" cy="34203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5DF3E1-48A6-ACD5-3F02-CCD472442938}"/>
              </a:ext>
            </a:extLst>
          </p:cNvPr>
          <p:cNvSpPr txBox="1"/>
          <p:nvPr/>
        </p:nvSpPr>
        <p:spPr>
          <a:xfrm>
            <a:off x="2058138" y="250447"/>
            <a:ext cx="80757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Fracture Inlet and Outlet Temperature (Fracture Diameter = 0.5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A0257D-D9EB-452B-DBC0-CBD532225972}"/>
              </a:ext>
            </a:extLst>
          </p:cNvPr>
          <p:cNvSpPr txBox="1"/>
          <p:nvPr/>
        </p:nvSpPr>
        <p:spPr>
          <a:xfrm>
            <a:off x="1054931" y="5136126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2kgs_0.5m_2fracs.i</a:t>
            </a:r>
          </a:p>
          <a:p>
            <a:r>
              <a:rPr lang="en-US" dirty="0"/>
              <a:t>Output files: 2kgs_0.5m_2fracs_CSV.csv</a:t>
            </a:r>
          </a:p>
          <a:p>
            <a:r>
              <a:rPr lang="en-US" dirty="0"/>
              <a:t>2kgs_0.5m_2fracs_exodus.e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EB084-46E1-BAE7-02DD-516DDE320CB0}"/>
              </a:ext>
            </a:extLst>
          </p:cNvPr>
          <p:cNvSpPr txBox="1"/>
          <p:nvPr/>
        </p:nvSpPr>
        <p:spPr>
          <a:xfrm>
            <a:off x="4888202" y="5103674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5kgs_0.5m_2fracs.i</a:t>
            </a:r>
          </a:p>
          <a:p>
            <a:r>
              <a:rPr lang="en-US" dirty="0"/>
              <a:t>Output files: 5kgs_0.5m_2fracs_CSV.csv</a:t>
            </a:r>
          </a:p>
          <a:p>
            <a:r>
              <a:rPr lang="en-US" dirty="0"/>
              <a:t>5kgs_0.5m_2fracs_exodus.e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999B62-27E5-D28E-3682-AD12DBFF1F89}"/>
              </a:ext>
            </a:extLst>
          </p:cNvPr>
          <p:cNvSpPr txBox="1"/>
          <p:nvPr/>
        </p:nvSpPr>
        <p:spPr>
          <a:xfrm>
            <a:off x="8557628" y="5103674"/>
            <a:ext cx="29583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10kgs_0.5m_2fracs.i</a:t>
            </a:r>
          </a:p>
          <a:p>
            <a:r>
              <a:rPr lang="en-US" dirty="0"/>
              <a:t>Output files: 10kgs_0.5m_2fracs_CSV.csv</a:t>
            </a:r>
          </a:p>
          <a:p>
            <a:r>
              <a:rPr lang="en-US" dirty="0"/>
              <a:t>10kgs_0.5m_2fracs_exodus.e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821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7D2FB16-A5DD-2D11-E11E-1D9250D7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715728"/>
            <a:ext cx="3517119" cy="342039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7416E6F-AFF1-2AF3-FDF0-299B88A9F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023" y="1715727"/>
            <a:ext cx="3537345" cy="344006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9E96CFFE-A700-E161-7503-9D581243E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950" y="1715727"/>
            <a:ext cx="3517120" cy="34203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72138B-BE69-39EF-61F3-1819695A0902}"/>
              </a:ext>
            </a:extLst>
          </p:cNvPr>
          <p:cNvSpPr txBox="1"/>
          <p:nvPr/>
        </p:nvSpPr>
        <p:spPr>
          <a:xfrm>
            <a:off x="2058138" y="250447"/>
            <a:ext cx="80757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Fracture Inlet and Outlet Temperature (Fracture Diameter = 1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3CE69-47BE-14EE-16B9-727E23870667}"/>
              </a:ext>
            </a:extLst>
          </p:cNvPr>
          <p:cNvSpPr txBox="1"/>
          <p:nvPr/>
        </p:nvSpPr>
        <p:spPr>
          <a:xfrm>
            <a:off x="1054931" y="5136126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2kgs_1m_2fracs.i</a:t>
            </a:r>
          </a:p>
          <a:p>
            <a:r>
              <a:rPr lang="en-US" dirty="0"/>
              <a:t>Output files: 2kgs_1m_2fracs_CSV.csv</a:t>
            </a:r>
          </a:p>
          <a:p>
            <a:r>
              <a:rPr lang="en-US" dirty="0"/>
              <a:t>2kgs_1m_2fracs_exodus.e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5E1717-2C49-1698-621E-7DE165C4AB7D}"/>
              </a:ext>
            </a:extLst>
          </p:cNvPr>
          <p:cNvSpPr txBox="1"/>
          <p:nvPr/>
        </p:nvSpPr>
        <p:spPr>
          <a:xfrm>
            <a:off x="4888202" y="5103674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5kgs_1m_2fracs.i</a:t>
            </a:r>
          </a:p>
          <a:p>
            <a:r>
              <a:rPr lang="en-US" dirty="0"/>
              <a:t>Output files: 5kgs_1m_2fracs_CSV.csv</a:t>
            </a:r>
          </a:p>
          <a:p>
            <a:r>
              <a:rPr lang="en-US" dirty="0"/>
              <a:t>5kgs_1m_2fracs_exodus.e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6221F-E468-6638-C5FA-A95873C38A0B}"/>
              </a:ext>
            </a:extLst>
          </p:cNvPr>
          <p:cNvSpPr txBox="1"/>
          <p:nvPr/>
        </p:nvSpPr>
        <p:spPr>
          <a:xfrm>
            <a:off x="8557628" y="5103674"/>
            <a:ext cx="29583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10kgs_1m_2fracs.i</a:t>
            </a:r>
          </a:p>
          <a:p>
            <a:r>
              <a:rPr lang="en-US" dirty="0"/>
              <a:t>Output files: 10kgs_1m_2fracs_CSV.csv</a:t>
            </a:r>
          </a:p>
          <a:p>
            <a:r>
              <a:rPr lang="en-US" dirty="0"/>
              <a:t>10kgs_1m_2fracs_exodus.e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909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A37E76-5FF0-08FE-814B-4A0020EE17CE}"/>
              </a:ext>
            </a:extLst>
          </p:cNvPr>
          <p:cNvCxnSpPr>
            <a:cxnSpLocks/>
          </p:cNvCxnSpPr>
          <p:nvPr/>
        </p:nvCxnSpPr>
        <p:spPr>
          <a:xfrm>
            <a:off x="3163330" y="630195"/>
            <a:ext cx="0" cy="3174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249BC1-298C-4165-7B78-2BA53B7D1F0F}"/>
              </a:ext>
            </a:extLst>
          </p:cNvPr>
          <p:cNvCxnSpPr>
            <a:cxnSpLocks/>
          </p:cNvCxnSpPr>
          <p:nvPr/>
        </p:nvCxnSpPr>
        <p:spPr>
          <a:xfrm>
            <a:off x="3163330" y="3804745"/>
            <a:ext cx="2063857" cy="1140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286F88-3612-7E94-5E27-4F6036652F36}"/>
              </a:ext>
            </a:extLst>
          </p:cNvPr>
          <p:cNvCxnSpPr>
            <a:cxnSpLocks/>
          </p:cNvCxnSpPr>
          <p:nvPr/>
        </p:nvCxnSpPr>
        <p:spPr>
          <a:xfrm flipH="1" flipV="1">
            <a:off x="3310759" y="2953407"/>
            <a:ext cx="1916428" cy="960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30D570-D1B0-732D-38F4-22012D3725A2}"/>
              </a:ext>
            </a:extLst>
          </p:cNvPr>
          <p:cNvCxnSpPr/>
          <p:nvPr/>
        </p:nvCxnSpPr>
        <p:spPr>
          <a:xfrm flipV="1">
            <a:off x="3310759" y="630195"/>
            <a:ext cx="0" cy="2333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73AE76-7E01-1184-8181-32E10C224F73}"/>
              </a:ext>
            </a:extLst>
          </p:cNvPr>
          <p:cNvCxnSpPr>
            <a:cxnSpLocks/>
          </p:cNvCxnSpPr>
          <p:nvPr/>
        </p:nvCxnSpPr>
        <p:spPr>
          <a:xfrm flipV="1">
            <a:off x="5229358" y="3906982"/>
            <a:ext cx="0" cy="1043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328406F-06E2-4732-43A1-FBC72C34381F}"/>
              </a:ext>
            </a:extLst>
          </p:cNvPr>
          <p:cNvCxnSpPr>
            <a:cxnSpLocks/>
          </p:cNvCxnSpPr>
          <p:nvPr/>
        </p:nvCxnSpPr>
        <p:spPr>
          <a:xfrm flipV="1">
            <a:off x="4802204" y="3688396"/>
            <a:ext cx="0" cy="1049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FC64B7-2A53-3373-D30A-44395DDDB2A8}"/>
              </a:ext>
            </a:extLst>
          </p:cNvPr>
          <p:cNvCxnSpPr/>
          <p:nvPr/>
        </p:nvCxnSpPr>
        <p:spPr>
          <a:xfrm flipH="1">
            <a:off x="2790701" y="1787236"/>
            <a:ext cx="3726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F5BD97-E84F-39BE-8A24-67689CDB6DA6}"/>
              </a:ext>
            </a:extLst>
          </p:cNvPr>
          <p:cNvSpPr txBox="1"/>
          <p:nvPr/>
        </p:nvSpPr>
        <p:spPr>
          <a:xfrm>
            <a:off x="1771455" y="1648736"/>
            <a:ext cx="1318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injection_pipe</a:t>
            </a:r>
            <a:endParaRPr lang="en-US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DEFDBA-40CA-41B6-5C22-59103A27C54A}"/>
              </a:ext>
            </a:extLst>
          </p:cNvPr>
          <p:cNvCxnSpPr>
            <a:cxnSpLocks/>
          </p:cNvCxnSpPr>
          <p:nvPr/>
        </p:nvCxnSpPr>
        <p:spPr>
          <a:xfrm>
            <a:off x="3310759" y="1648736"/>
            <a:ext cx="317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F046342-CC71-6536-D6D6-E890877B8FB7}"/>
              </a:ext>
            </a:extLst>
          </p:cNvPr>
          <p:cNvSpPr txBox="1"/>
          <p:nvPr/>
        </p:nvSpPr>
        <p:spPr>
          <a:xfrm>
            <a:off x="3586672" y="1510236"/>
            <a:ext cx="1318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production_pipe</a:t>
            </a:r>
            <a:endParaRPr lang="en-US" sz="1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F00E0C-6E54-4128-6EDA-172645E4C026}"/>
              </a:ext>
            </a:extLst>
          </p:cNvPr>
          <p:cNvCxnSpPr>
            <a:cxnSpLocks/>
          </p:cNvCxnSpPr>
          <p:nvPr/>
        </p:nvCxnSpPr>
        <p:spPr>
          <a:xfrm flipH="1">
            <a:off x="3310759" y="3974320"/>
            <a:ext cx="158576" cy="377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1862A4D-AAE6-0B52-3ECD-50ED82E38BE2}"/>
              </a:ext>
            </a:extLst>
          </p:cNvPr>
          <p:cNvSpPr txBox="1"/>
          <p:nvPr/>
        </p:nvSpPr>
        <p:spPr>
          <a:xfrm>
            <a:off x="3007168" y="4279970"/>
            <a:ext cx="607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pipe2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25B832-4E40-EA96-5CCB-F76267305C27}"/>
              </a:ext>
            </a:extLst>
          </p:cNvPr>
          <p:cNvCxnSpPr>
            <a:cxnSpLocks/>
          </p:cNvCxnSpPr>
          <p:nvPr/>
        </p:nvCxnSpPr>
        <p:spPr>
          <a:xfrm flipH="1">
            <a:off x="2870466" y="3799573"/>
            <a:ext cx="292863" cy="121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C63F38E-F74A-133A-1AA6-C8F8D6C42FC6}"/>
              </a:ext>
            </a:extLst>
          </p:cNvPr>
          <p:cNvSpPr txBox="1"/>
          <p:nvPr/>
        </p:nvSpPr>
        <p:spPr>
          <a:xfrm>
            <a:off x="2506740" y="3817911"/>
            <a:ext cx="607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jct1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D8EA57-6B04-DB57-A760-7404585BE14E}"/>
              </a:ext>
            </a:extLst>
          </p:cNvPr>
          <p:cNvCxnSpPr>
            <a:cxnSpLocks/>
          </p:cNvCxnSpPr>
          <p:nvPr/>
        </p:nvCxnSpPr>
        <p:spPr>
          <a:xfrm flipH="1">
            <a:off x="4313894" y="4737905"/>
            <a:ext cx="488310" cy="527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FF8D16B-F584-08BD-E417-25D0A18B600F}"/>
              </a:ext>
            </a:extLst>
          </p:cNvPr>
          <p:cNvSpPr txBox="1"/>
          <p:nvPr/>
        </p:nvSpPr>
        <p:spPr>
          <a:xfrm>
            <a:off x="3999792" y="5181600"/>
            <a:ext cx="607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jct2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0580A8D-9350-EE9A-7CAA-9A01A60FE56B}"/>
              </a:ext>
            </a:extLst>
          </p:cNvPr>
          <p:cNvCxnSpPr>
            <a:cxnSpLocks/>
          </p:cNvCxnSpPr>
          <p:nvPr/>
        </p:nvCxnSpPr>
        <p:spPr>
          <a:xfrm flipH="1">
            <a:off x="4771626" y="4834023"/>
            <a:ext cx="229022" cy="264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3A2C9F0-B247-0D22-E05E-F367D50D17DE}"/>
              </a:ext>
            </a:extLst>
          </p:cNvPr>
          <p:cNvSpPr txBox="1"/>
          <p:nvPr/>
        </p:nvSpPr>
        <p:spPr>
          <a:xfrm>
            <a:off x="4408600" y="5044654"/>
            <a:ext cx="607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pipe3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E930A03-D597-33DD-8F98-7C248210B73F}"/>
              </a:ext>
            </a:extLst>
          </p:cNvPr>
          <p:cNvCxnSpPr>
            <a:cxnSpLocks/>
          </p:cNvCxnSpPr>
          <p:nvPr/>
        </p:nvCxnSpPr>
        <p:spPr>
          <a:xfrm flipH="1">
            <a:off x="4763135" y="4945593"/>
            <a:ext cx="466223" cy="57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5E49F4B-A37D-2EE2-1C61-C50AD08893B7}"/>
              </a:ext>
            </a:extLst>
          </p:cNvPr>
          <p:cNvSpPr txBox="1"/>
          <p:nvPr/>
        </p:nvSpPr>
        <p:spPr>
          <a:xfrm>
            <a:off x="4459543" y="5446777"/>
            <a:ext cx="607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jct3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CA9A612-32D1-2D58-E152-7B3D6A7BC4CA}"/>
              </a:ext>
            </a:extLst>
          </p:cNvPr>
          <p:cNvCxnSpPr>
            <a:cxnSpLocks/>
          </p:cNvCxnSpPr>
          <p:nvPr/>
        </p:nvCxnSpPr>
        <p:spPr>
          <a:xfrm flipV="1">
            <a:off x="5227187" y="3390497"/>
            <a:ext cx="371370" cy="517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697430C-BB8C-3B27-A5FC-089C637F1E02}"/>
              </a:ext>
            </a:extLst>
          </p:cNvPr>
          <p:cNvSpPr txBox="1"/>
          <p:nvPr/>
        </p:nvSpPr>
        <p:spPr>
          <a:xfrm>
            <a:off x="5502957" y="3144884"/>
            <a:ext cx="607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jct6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59466C4-B6E3-1A88-AE50-A32FBC60030D}"/>
              </a:ext>
            </a:extLst>
          </p:cNvPr>
          <p:cNvSpPr txBox="1"/>
          <p:nvPr/>
        </p:nvSpPr>
        <p:spPr>
          <a:xfrm>
            <a:off x="4923596" y="2933348"/>
            <a:ext cx="607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jct7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FAAE06B-3A63-2508-208F-DC40BF0D2152}"/>
              </a:ext>
            </a:extLst>
          </p:cNvPr>
          <p:cNvCxnSpPr>
            <a:cxnSpLocks/>
          </p:cNvCxnSpPr>
          <p:nvPr/>
        </p:nvCxnSpPr>
        <p:spPr>
          <a:xfrm flipV="1">
            <a:off x="4804463" y="3182515"/>
            <a:ext cx="371370" cy="517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A06E1D9-A2FC-7382-4129-3F82921F32CC}"/>
              </a:ext>
            </a:extLst>
          </p:cNvPr>
          <p:cNvCxnSpPr>
            <a:cxnSpLocks/>
          </p:cNvCxnSpPr>
          <p:nvPr/>
        </p:nvCxnSpPr>
        <p:spPr>
          <a:xfrm flipV="1">
            <a:off x="5022002" y="3579879"/>
            <a:ext cx="156089" cy="21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702719E-7256-B684-078F-0D4B24FDE97D}"/>
              </a:ext>
            </a:extLst>
          </p:cNvPr>
          <p:cNvSpPr txBox="1"/>
          <p:nvPr/>
        </p:nvSpPr>
        <p:spPr>
          <a:xfrm>
            <a:off x="4991253" y="3357196"/>
            <a:ext cx="607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pipe6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428AB34-66AC-2531-22C7-50CF37AEA355}"/>
              </a:ext>
            </a:extLst>
          </p:cNvPr>
          <p:cNvCxnSpPr>
            <a:cxnSpLocks/>
          </p:cNvCxnSpPr>
          <p:nvPr/>
        </p:nvCxnSpPr>
        <p:spPr>
          <a:xfrm flipV="1">
            <a:off x="4039133" y="3100500"/>
            <a:ext cx="156089" cy="21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6CCC5B6-8C1C-F65D-ED57-4A93EFB0F2F8}"/>
              </a:ext>
            </a:extLst>
          </p:cNvPr>
          <p:cNvSpPr txBox="1"/>
          <p:nvPr/>
        </p:nvSpPr>
        <p:spPr>
          <a:xfrm>
            <a:off x="4010303" y="2888050"/>
            <a:ext cx="607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pipe7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9B6693A-B1F1-471D-1A55-FE4E7E816915}"/>
              </a:ext>
            </a:extLst>
          </p:cNvPr>
          <p:cNvCxnSpPr>
            <a:cxnSpLocks/>
          </p:cNvCxnSpPr>
          <p:nvPr/>
        </p:nvCxnSpPr>
        <p:spPr>
          <a:xfrm flipV="1">
            <a:off x="3313836" y="2785386"/>
            <a:ext cx="209363" cy="164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BB2A8A2-6762-82BC-FFDD-A81012FD0BAE}"/>
              </a:ext>
            </a:extLst>
          </p:cNvPr>
          <p:cNvSpPr txBox="1"/>
          <p:nvPr/>
        </p:nvSpPr>
        <p:spPr>
          <a:xfrm>
            <a:off x="3458188" y="2599727"/>
            <a:ext cx="607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jct8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3AA5ECF-BB76-CF1F-210E-74B6CA4246D2}"/>
              </a:ext>
            </a:extLst>
          </p:cNvPr>
          <p:cNvCxnSpPr>
            <a:cxnSpLocks/>
          </p:cNvCxnSpPr>
          <p:nvPr/>
        </p:nvCxnSpPr>
        <p:spPr>
          <a:xfrm>
            <a:off x="3310758" y="630195"/>
            <a:ext cx="317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4CC5482-712E-3857-BC50-DF3A2DAB32C6}"/>
              </a:ext>
            </a:extLst>
          </p:cNvPr>
          <p:cNvCxnSpPr>
            <a:cxnSpLocks/>
          </p:cNvCxnSpPr>
          <p:nvPr/>
        </p:nvCxnSpPr>
        <p:spPr>
          <a:xfrm flipH="1">
            <a:off x="2810330" y="629019"/>
            <a:ext cx="352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0E4961C6-DBB5-C715-C4AF-7581408BC672}"/>
              </a:ext>
            </a:extLst>
          </p:cNvPr>
          <p:cNvSpPr txBox="1"/>
          <p:nvPr/>
        </p:nvSpPr>
        <p:spPr>
          <a:xfrm>
            <a:off x="2382938" y="490519"/>
            <a:ext cx="487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inlet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8A0AE7C-001A-4F60-D0D0-2FC1DD59DAED}"/>
              </a:ext>
            </a:extLst>
          </p:cNvPr>
          <p:cNvSpPr txBox="1"/>
          <p:nvPr/>
        </p:nvSpPr>
        <p:spPr>
          <a:xfrm>
            <a:off x="3577840" y="490518"/>
            <a:ext cx="617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outlet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5E193E3-5EC9-690B-9018-E959EC7C2506}"/>
              </a:ext>
            </a:extLst>
          </p:cNvPr>
          <p:cNvSpPr/>
          <p:nvPr/>
        </p:nvSpPr>
        <p:spPr>
          <a:xfrm>
            <a:off x="5198481" y="4717568"/>
            <a:ext cx="5740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462016F-F814-2647-B732-1C84D5ADFE4C}"/>
              </a:ext>
            </a:extLst>
          </p:cNvPr>
          <p:cNvSpPr/>
          <p:nvPr/>
        </p:nvSpPr>
        <p:spPr>
          <a:xfrm>
            <a:off x="5202728" y="4115773"/>
            <a:ext cx="5740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7A7ED34-EBAA-5B21-BD4A-21E5BF8C1062}"/>
              </a:ext>
            </a:extLst>
          </p:cNvPr>
          <p:cNvSpPr/>
          <p:nvPr/>
        </p:nvSpPr>
        <p:spPr>
          <a:xfrm>
            <a:off x="4773499" y="4495212"/>
            <a:ext cx="5740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CBD357-CE1A-849C-0ED6-F51E18F2EB8A}"/>
              </a:ext>
            </a:extLst>
          </p:cNvPr>
          <p:cNvSpPr/>
          <p:nvPr/>
        </p:nvSpPr>
        <p:spPr>
          <a:xfrm>
            <a:off x="4771626" y="3913980"/>
            <a:ext cx="5740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A698ADC-5273-3D8F-51CC-FA413F50D0A0}"/>
              </a:ext>
            </a:extLst>
          </p:cNvPr>
          <p:cNvCxnSpPr>
            <a:cxnSpLocks/>
          </p:cNvCxnSpPr>
          <p:nvPr/>
        </p:nvCxnSpPr>
        <p:spPr>
          <a:xfrm flipH="1">
            <a:off x="2795287" y="4522296"/>
            <a:ext cx="2002479" cy="558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BDEC59D-A13E-D0ED-E259-8C3E9A6569D0}"/>
              </a:ext>
            </a:extLst>
          </p:cNvPr>
          <p:cNvSpPr txBox="1"/>
          <p:nvPr/>
        </p:nvSpPr>
        <p:spPr>
          <a:xfrm>
            <a:off x="1557622" y="5032194"/>
            <a:ext cx="1463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jct_fracture1_perf1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F66BFC2-1A93-32A1-E5B0-A0AC8685F807}"/>
              </a:ext>
            </a:extLst>
          </p:cNvPr>
          <p:cNvCxnSpPr>
            <a:cxnSpLocks/>
          </p:cNvCxnSpPr>
          <p:nvPr/>
        </p:nvCxnSpPr>
        <p:spPr>
          <a:xfrm flipH="1">
            <a:off x="2870466" y="4647420"/>
            <a:ext cx="1931058" cy="839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D8063C94-E6D9-9712-809A-83BBC4BAC971}"/>
              </a:ext>
            </a:extLst>
          </p:cNvPr>
          <p:cNvSpPr txBox="1"/>
          <p:nvPr/>
        </p:nvSpPr>
        <p:spPr>
          <a:xfrm>
            <a:off x="1573985" y="5355753"/>
            <a:ext cx="1463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fracture1_perf1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1E3FAF8-B2F2-3310-0554-99CED8DDC5F4}"/>
              </a:ext>
            </a:extLst>
          </p:cNvPr>
          <p:cNvCxnSpPr>
            <a:cxnSpLocks/>
          </p:cNvCxnSpPr>
          <p:nvPr/>
        </p:nvCxnSpPr>
        <p:spPr>
          <a:xfrm flipH="1" flipV="1">
            <a:off x="1830452" y="3088951"/>
            <a:ext cx="2968668" cy="84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D97C1260-50FA-47E0-7CDD-1A9DFD07E394}"/>
              </a:ext>
            </a:extLst>
          </p:cNvPr>
          <p:cNvSpPr txBox="1"/>
          <p:nvPr/>
        </p:nvSpPr>
        <p:spPr>
          <a:xfrm>
            <a:off x="534365" y="2933348"/>
            <a:ext cx="1463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jct_fracture1_perf2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E69AD49-BFD9-71E6-8D57-F187941880F7}"/>
              </a:ext>
            </a:extLst>
          </p:cNvPr>
          <p:cNvCxnSpPr>
            <a:cxnSpLocks/>
          </p:cNvCxnSpPr>
          <p:nvPr/>
        </p:nvCxnSpPr>
        <p:spPr>
          <a:xfrm flipH="1" flipV="1">
            <a:off x="1888177" y="2709836"/>
            <a:ext cx="2909511" cy="1095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FF5F322F-9517-A0D5-5A14-F8A5D64D0496}"/>
              </a:ext>
            </a:extLst>
          </p:cNvPr>
          <p:cNvSpPr txBox="1"/>
          <p:nvPr/>
        </p:nvSpPr>
        <p:spPr>
          <a:xfrm>
            <a:off x="821068" y="2489151"/>
            <a:ext cx="1463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fracture1_perf2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93D68F3-8A0D-1240-DB70-068A6C729BF4}"/>
              </a:ext>
            </a:extLst>
          </p:cNvPr>
          <p:cNvCxnSpPr>
            <a:cxnSpLocks/>
          </p:cNvCxnSpPr>
          <p:nvPr/>
        </p:nvCxnSpPr>
        <p:spPr>
          <a:xfrm flipH="1" flipV="1">
            <a:off x="4475080" y="4126118"/>
            <a:ext cx="322608" cy="4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0896A74-B7C3-0C42-5BBA-747EE7DE79D1}"/>
              </a:ext>
            </a:extLst>
          </p:cNvPr>
          <p:cNvSpPr txBox="1"/>
          <p:nvPr/>
        </p:nvSpPr>
        <p:spPr>
          <a:xfrm>
            <a:off x="3838106" y="3894264"/>
            <a:ext cx="809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fracture1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FD7E333-7D64-1E6D-DD95-06BFF4F840BD}"/>
              </a:ext>
            </a:extLst>
          </p:cNvPr>
          <p:cNvSpPr txBox="1"/>
          <p:nvPr/>
        </p:nvSpPr>
        <p:spPr>
          <a:xfrm>
            <a:off x="1266308" y="117820"/>
            <a:ext cx="919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 Fracture Model with perforations for fractures 1 and 2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A21584F1-F9E7-4A82-7F3B-F7AD4A528D15}"/>
              </a:ext>
            </a:extLst>
          </p:cNvPr>
          <p:cNvCxnSpPr>
            <a:cxnSpLocks/>
          </p:cNvCxnSpPr>
          <p:nvPr/>
        </p:nvCxnSpPr>
        <p:spPr>
          <a:xfrm flipH="1">
            <a:off x="5066724" y="4366403"/>
            <a:ext cx="166979" cy="119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CA05D26-AD91-C130-1EBA-B33BD2EFFF3F}"/>
              </a:ext>
            </a:extLst>
          </p:cNvPr>
          <p:cNvSpPr txBox="1"/>
          <p:nvPr/>
        </p:nvSpPr>
        <p:spPr>
          <a:xfrm>
            <a:off x="4824501" y="4403486"/>
            <a:ext cx="809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fracture2</a:t>
            </a:r>
          </a:p>
        </p:txBody>
      </p:sp>
    </p:spTree>
    <p:extLst>
      <p:ext uri="{BB962C8B-B14F-4D97-AF65-F5344CB8AC3E}">
        <p14:creationId xmlns:p14="http://schemas.microsoft.com/office/powerpoint/2010/main" val="3051619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22B05BE-AEEB-471E-3389-B466A87D2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715728"/>
            <a:ext cx="3517119" cy="342039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FEC1A70-A51D-1B35-8FDA-DDB92775D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023" y="1715728"/>
            <a:ext cx="3537345" cy="344006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C61C3A6-4445-9CBE-9086-0B2A79505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950" y="1715727"/>
            <a:ext cx="3517120" cy="34203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E5EC29-AA08-98FE-E1FB-D13F22255F8A}"/>
              </a:ext>
            </a:extLst>
          </p:cNvPr>
          <p:cNvSpPr txBox="1"/>
          <p:nvPr/>
        </p:nvSpPr>
        <p:spPr>
          <a:xfrm>
            <a:off x="2058138" y="250447"/>
            <a:ext cx="80757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Fracture Inlet and Outlet Temperature (Fracture Diameter = 2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F9FCB8-33DF-E14E-2B88-D7DA8355235E}"/>
              </a:ext>
            </a:extLst>
          </p:cNvPr>
          <p:cNvSpPr txBox="1"/>
          <p:nvPr/>
        </p:nvSpPr>
        <p:spPr>
          <a:xfrm>
            <a:off x="1054931" y="5136126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2kgs_2m_2fracs.i</a:t>
            </a:r>
          </a:p>
          <a:p>
            <a:r>
              <a:rPr lang="en-US" dirty="0"/>
              <a:t>Output files: 2kgs_2m_2fracs_CSV.csv</a:t>
            </a:r>
          </a:p>
          <a:p>
            <a:r>
              <a:rPr lang="en-US" dirty="0"/>
              <a:t>2kgs_2m_2fracs_exodus.e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3C31E-301A-F295-97C1-07126366F589}"/>
              </a:ext>
            </a:extLst>
          </p:cNvPr>
          <p:cNvSpPr txBox="1"/>
          <p:nvPr/>
        </p:nvSpPr>
        <p:spPr>
          <a:xfrm>
            <a:off x="4568100" y="5155795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5kgs_2m_2fracs.i</a:t>
            </a:r>
          </a:p>
          <a:p>
            <a:r>
              <a:rPr lang="en-US" dirty="0"/>
              <a:t>Output files: 5kgs_2m_2fracs_CSV.csv</a:t>
            </a:r>
          </a:p>
          <a:p>
            <a:r>
              <a:rPr lang="en-US" dirty="0"/>
              <a:t>5kgs_2m_2fracs_exodus.e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7213C-6095-C8F5-F984-85A3FFB743D0}"/>
              </a:ext>
            </a:extLst>
          </p:cNvPr>
          <p:cNvSpPr txBox="1"/>
          <p:nvPr/>
        </p:nvSpPr>
        <p:spPr>
          <a:xfrm>
            <a:off x="8459857" y="5130225"/>
            <a:ext cx="30508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10kgs_2m_2fracs.i</a:t>
            </a:r>
          </a:p>
          <a:p>
            <a:r>
              <a:rPr lang="en-US" dirty="0"/>
              <a:t>Output files: 10kgs_2m_2fracs_CSV.csv</a:t>
            </a:r>
          </a:p>
          <a:p>
            <a:r>
              <a:rPr lang="en-US" dirty="0"/>
              <a:t>10kgs_2m_2fracs_exodus.e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6845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F1F5F30-0EFF-7F69-5901-F3C0F812F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514" y="1737710"/>
            <a:ext cx="3517119" cy="337643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CA01067-E393-C378-B93A-F46437E1F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68" y="1737710"/>
            <a:ext cx="3537345" cy="33958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8DA1014F-C46A-6308-9993-D87E77179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737711"/>
            <a:ext cx="3517120" cy="33764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965487-A4F8-8F60-25D4-6C4101F605BF}"/>
              </a:ext>
            </a:extLst>
          </p:cNvPr>
          <p:cNvSpPr txBox="1"/>
          <p:nvPr/>
        </p:nvSpPr>
        <p:spPr>
          <a:xfrm>
            <a:off x="2987730" y="250447"/>
            <a:ext cx="6216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Pressure Drop Across EGS (Fracture Diameter = 0.5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2AA4D7-A9F1-99CA-3E9F-6380D418DA7B}"/>
              </a:ext>
            </a:extLst>
          </p:cNvPr>
          <p:cNvSpPr txBox="1"/>
          <p:nvPr/>
        </p:nvSpPr>
        <p:spPr>
          <a:xfrm>
            <a:off x="1054931" y="5136126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2kgs_0.5m_2fracs.i</a:t>
            </a:r>
          </a:p>
          <a:p>
            <a:r>
              <a:rPr lang="en-US" dirty="0"/>
              <a:t>Output files: 2kgs_0.5m_2fracs_CSV.csv</a:t>
            </a:r>
          </a:p>
          <a:p>
            <a:r>
              <a:rPr lang="en-US" dirty="0"/>
              <a:t>2kgs_0.5m_2fracs_exodus.e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5A797-4E81-6EED-FFE1-3BD3EE13E628}"/>
              </a:ext>
            </a:extLst>
          </p:cNvPr>
          <p:cNvSpPr txBox="1"/>
          <p:nvPr/>
        </p:nvSpPr>
        <p:spPr>
          <a:xfrm>
            <a:off x="4888202" y="5103674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5kgs_0.5m_2fracs.i</a:t>
            </a:r>
          </a:p>
          <a:p>
            <a:r>
              <a:rPr lang="en-US" dirty="0"/>
              <a:t>Output files: 5kgs_0.5m_2fracs_CSV.csv</a:t>
            </a:r>
          </a:p>
          <a:p>
            <a:r>
              <a:rPr lang="en-US" dirty="0"/>
              <a:t>5kgs_0.5m_2fracs_exodus.e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B08A15-7DDC-220D-8131-2C67BF1AF39E}"/>
              </a:ext>
            </a:extLst>
          </p:cNvPr>
          <p:cNvSpPr txBox="1"/>
          <p:nvPr/>
        </p:nvSpPr>
        <p:spPr>
          <a:xfrm>
            <a:off x="8557628" y="5103674"/>
            <a:ext cx="29583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10kgs_0.5m_2fracs.i</a:t>
            </a:r>
          </a:p>
          <a:p>
            <a:r>
              <a:rPr lang="en-US" dirty="0"/>
              <a:t>Output files: 10kgs_0.5m_2fracs_CSV.csv</a:t>
            </a:r>
          </a:p>
          <a:p>
            <a:r>
              <a:rPr lang="en-US" dirty="0"/>
              <a:t>10kgs_0.5m_2fracs_exodus.e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3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09B982E-C516-EB6B-5A56-5C286624F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01" y="1737712"/>
            <a:ext cx="3517119" cy="33764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C8DC194-C203-32A3-F703-695F0A149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40" y="1737711"/>
            <a:ext cx="3537345" cy="3395850"/>
          </a:xfrm>
          <a:prstGeom prst="rect">
            <a:avLst/>
          </a:prstGeom>
        </p:spPr>
      </p:pic>
      <p:cxnSp>
        <p:nvCxnSpPr>
          <p:cNvPr id="10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A61F765-9BF3-3D92-593C-4DF9076BB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737711"/>
            <a:ext cx="3517120" cy="33764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A55393-BF82-C25D-F75D-66AF6B93EE39}"/>
              </a:ext>
            </a:extLst>
          </p:cNvPr>
          <p:cNvSpPr txBox="1"/>
          <p:nvPr/>
        </p:nvSpPr>
        <p:spPr>
          <a:xfrm>
            <a:off x="2987730" y="250447"/>
            <a:ext cx="6216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Pressure Drop Across EGS (Fracture Diameter = 1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14B446-317B-C1D2-E130-A9DE0713A9D6}"/>
              </a:ext>
            </a:extLst>
          </p:cNvPr>
          <p:cNvSpPr txBox="1"/>
          <p:nvPr/>
        </p:nvSpPr>
        <p:spPr>
          <a:xfrm>
            <a:off x="1054931" y="5136126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2kgs_1m_2fracs.i</a:t>
            </a:r>
          </a:p>
          <a:p>
            <a:r>
              <a:rPr lang="en-US" dirty="0"/>
              <a:t>Output files: 2kgs_1m_2fracs_CSV.csv</a:t>
            </a:r>
          </a:p>
          <a:p>
            <a:r>
              <a:rPr lang="en-US" dirty="0"/>
              <a:t>2kgs_1m_2fracs_exodus.e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F763FF-33D2-D9E9-E02A-2182882E5BF5}"/>
              </a:ext>
            </a:extLst>
          </p:cNvPr>
          <p:cNvSpPr txBox="1"/>
          <p:nvPr/>
        </p:nvSpPr>
        <p:spPr>
          <a:xfrm>
            <a:off x="4888202" y="5103674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5kgs_1m_2fracs.i</a:t>
            </a:r>
          </a:p>
          <a:p>
            <a:r>
              <a:rPr lang="en-US" dirty="0"/>
              <a:t>Output files: 5kgs_1m_2fracs_CSV.csv</a:t>
            </a:r>
          </a:p>
          <a:p>
            <a:r>
              <a:rPr lang="en-US" dirty="0"/>
              <a:t>5kgs_1m_2fracs_exodus.e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E507D-1BAC-E14C-55FF-3923E6544381}"/>
              </a:ext>
            </a:extLst>
          </p:cNvPr>
          <p:cNvSpPr txBox="1"/>
          <p:nvPr/>
        </p:nvSpPr>
        <p:spPr>
          <a:xfrm>
            <a:off x="8557628" y="5103674"/>
            <a:ext cx="29583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10kgs_1m_2fracs.i</a:t>
            </a:r>
          </a:p>
          <a:p>
            <a:r>
              <a:rPr lang="en-US" dirty="0"/>
              <a:t>Output files: 10kgs_1m_2fracs_CSV.csv</a:t>
            </a:r>
          </a:p>
          <a:p>
            <a:r>
              <a:rPr lang="en-US" dirty="0"/>
              <a:t>10kgs_1m_2fracs_exodus.e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3457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C84F109F-39E5-CB14-ECD0-2BFF5DD70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704" y="1737709"/>
            <a:ext cx="3517119" cy="337643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AB8AC7B-EB35-B835-60C8-2F10349C5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9" y="1737709"/>
            <a:ext cx="3537345" cy="33958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70702A5-1DCC-183D-49BE-8EBD651E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384" y="1737709"/>
            <a:ext cx="3517120" cy="33764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90CA92-3B04-5F73-B698-A76F6AE07E2A}"/>
              </a:ext>
            </a:extLst>
          </p:cNvPr>
          <p:cNvSpPr txBox="1"/>
          <p:nvPr/>
        </p:nvSpPr>
        <p:spPr>
          <a:xfrm>
            <a:off x="2987730" y="250447"/>
            <a:ext cx="6216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Pressure Drop Across EGS (Fracture Diameter = 2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CF40C6-AE7C-BBDB-E630-68C964488C4F}"/>
              </a:ext>
            </a:extLst>
          </p:cNvPr>
          <p:cNvSpPr txBox="1"/>
          <p:nvPr/>
        </p:nvSpPr>
        <p:spPr>
          <a:xfrm>
            <a:off x="1054931" y="5136126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2kgs_2m_2fracs.i</a:t>
            </a:r>
          </a:p>
          <a:p>
            <a:r>
              <a:rPr lang="en-US" dirty="0"/>
              <a:t>Output files: 2kgs_2m_2fracs_CSV.csv</a:t>
            </a:r>
          </a:p>
          <a:p>
            <a:r>
              <a:rPr lang="en-US" dirty="0"/>
              <a:t>2kgs_2m_2fracs_exodus.e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0B2478-41AE-BFB2-D806-BCAE6766AD55}"/>
              </a:ext>
            </a:extLst>
          </p:cNvPr>
          <p:cNvSpPr txBox="1"/>
          <p:nvPr/>
        </p:nvSpPr>
        <p:spPr>
          <a:xfrm>
            <a:off x="4568100" y="5155795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5kgs_2m_2fracs.i</a:t>
            </a:r>
          </a:p>
          <a:p>
            <a:r>
              <a:rPr lang="en-US" dirty="0"/>
              <a:t>Output files: 5kgs_2m_2fracs_CSV.csv</a:t>
            </a:r>
          </a:p>
          <a:p>
            <a:r>
              <a:rPr lang="en-US" dirty="0"/>
              <a:t>5kgs_2m_2fracs_exodus.e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6FD43-032F-E2ED-7018-39E822698BB7}"/>
              </a:ext>
            </a:extLst>
          </p:cNvPr>
          <p:cNvSpPr txBox="1"/>
          <p:nvPr/>
        </p:nvSpPr>
        <p:spPr>
          <a:xfrm>
            <a:off x="8459857" y="5130225"/>
            <a:ext cx="30508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10kgs_2m_2fracs.i</a:t>
            </a:r>
          </a:p>
          <a:p>
            <a:r>
              <a:rPr lang="en-US" dirty="0"/>
              <a:t>Output files: 10kgs_2m_2fracs_CSV.csv</a:t>
            </a:r>
          </a:p>
          <a:p>
            <a:r>
              <a:rPr lang="en-US" dirty="0"/>
              <a:t>10kgs_2m_2fracs_exodus.e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45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able&#10;&#10;Description automatically generated with low confidence">
            <a:extLst>
              <a:ext uri="{FF2B5EF4-FFF2-40B4-BE49-F238E27FC236}">
                <a16:creationId xmlns:a16="http://schemas.microsoft.com/office/drawing/2014/main" id="{08530162-4702-DF16-117F-BCD1CA97A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336" y="1715729"/>
            <a:ext cx="3517119" cy="342039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022191EA-466B-8994-2580-66EA6A88D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84" y="1715729"/>
            <a:ext cx="3537345" cy="344006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66BB8470-38B9-D054-62CE-1AAD72E82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016" y="1715728"/>
            <a:ext cx="3517120" cy="34203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7FDAB1-7C00-AE8E-7DBC-AA9F8FF37A50}"/>
              </a:ext>
            </a:extLst>
          </p:cNvPr>
          <p:cNvSpPr txBox="1"/>
          <p:nvPr/>
        </p:nvSpPr>
        <p:spPr>
          <a:xfrm>
            <a:off x="1198181" y="560881"/>
            <a:ext cx="979563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Pressure Drop Across Fractures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(Fracture Diameter = 0.5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5E1472-AE11-33B8-B245-24A60BDBD7A0}"/>
              </a:ext>
            </a:extLst>
          </p:cNvPr>
          <p:cNvSpPr txBox="1"/>
          <p:nvPr/>
        </p:nvSpPr>
        <p:spPr>
          <a:xfrm>
            <a:off x="1054931" y="5136126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2kgs_0.5m_2fracs.i</a:t>
            </a:r>
          </a:p>
          <a:p>
            <a:r>
              <a:rPr lang="en-US" dirty="0"/>
              <a:t>Output files: 2kgs_0.5m_2fracs_CSV.csv</a:t>
            </a:r>
          </a:p>
          <a:p>
            <a:r>
              <a:rPr lang="en-US" dirty="0"/>
              <a:t>2kgs_0.5m_2fracs_exodus.e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B5AB28-A86A-6B91-5AB8-3E867DBFC22C}"/>
              </a:ext>
            </a:extLst>
          </p:cNvPr>
          <p:cNvSpPr txBox="1"/>
          <p:nvPr/>
        </p:nvSpPr>
        <p:spPr>
          <a:xfrm>
            <a:off x="4888202" y="5103674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5kgs_0.5m_2fracs.i</a:t>
            </a:r>
          </a:p>
          <a:p>
            <a:r>
              <a:rPr lang="en-US" dirty="0"/>
              <a:t>Output files: 5kgs_0.5m_2fracs_CSV.csv</a:t>
            </a:r>
          </a:p>
          <a:p>
            <a:r>
              <a:rPr lang="en-US" dirty="0"/>
              <a:t>5kgs_0.5m_2fracs_exodus.e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9BA44E-EE60-958C-F22F-01B2EABE4D46}"/>
              </a:ext>
            </a:extLst>
          </p:cNvPr>
          <p:cNvSpPr txBox="1"/>
          <p:nvPr/>
        </p:nvSpPr>
        <p:spPr>
          <a:xfrm>
            <a:off x="8557628" y="5103674"/>
            <a:ext cx="29583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10kgs_0.5m_2fracs.i</a:t>
            </a:r>
          </a:p>
          <a:p>
            <a:r>
              <a:rPr lang="en-US" dirty="0"/>
              <a:t>Output files: 10kgs_0.5m_2fracs_CSV.csv</a:t>
            </a:r>
          </a:p>
          <a:p>
            <a:r>
              <a:rPr lang="en-US" dirty="0"/>
              <a:t>10kgs_0.5m_2fracs_exodus.e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7360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FF0308-398D-D263-5CFD-BE0C688E8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337" y="1715729"/>
            <a:ext cx="3517119" cy="342039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F5915181-04C2-B77E-49C4-831C85A99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40" y="1715729"/>
            <a:ext cx="3537345" cy="344006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8226C04-235E-24B5-79BF-8434A8699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384" y="1718801"/>
            <a:ext cx="3517120" cy="34203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AC3E2F-7467-56F6-7870-56B7D770E0EB}"/>
              </a:ext>
            </a:extLst>
          </p:cNvPr>
          <p:cNvSpPr txBox="1"/>
          <p:nvPr/>
        </p:nvSpPr>
        <p:spPr>
          <a:xfrm>
            <a:off x="1198181" y="560881"/>
            <a:ext cx="979563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Pressure Drop Across Fractures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(Fracture Diameter = 1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2915B6-5D3A-C9C8-5B4E-A9B71FEC3A26}"/>
              </a:ext>
            </a:extLst>
          </p:cNvPr>
          <p:cNvSpPr txBox="1"/>
          <p:nvPr/>
        </p:nvSpPr>
        <p:spPr>
          <a:xfrm>
            <a:off x="1054931" y="5136126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2kgs_1m_2fracs.i</a:t>
            </a:r>
          </a:p>
          <a:p>
            <a:r>
              <a:rPr lang="en-US" dirty="0"/>
              <a:t>Output files: 2kgs_1m_2fracs_CSV.csv</a:t>
            </a:r>
          </a:p>
          <a:p>
            <a:r>
              <a:rPr lang="en-US" dirty="0"/>
              <a:t>2kgs_1m_2fracs_exodus.e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4C6C8-A142-8922-4BDF-D71039BDC909}"/>
              </a:ext>
            </a:extLst>
          </p:cNvPr>
          <p:cNvSpPr txBox="1"/>
          <p:nvPr/>
        </p:nvSpPr>
        <p:spPr>
          <a:xfrm>
            <a:off x="4888202" y="5103674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5kgs_1m_2fracs.i</a:t>
            </a:r>
          </a:p>
          <a:p>
            <a:r>
              <a:rPr lang="en-US" dirty="0"/>
              <a:t>Output files: 5kgs_1m_2fracs_CSV.csv</a:t>
            </a:r>
          </a:p>
          <a:p>
            <a:r>
              <a:rPr lang="en-US" dirty="0"/>
              <a:t>5kgs_1m_2fracs_exodus.e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817E27-54F1-1B05-FF15-5BAAC0E1C1AA}"/>
              </a:ext>
            </a:extLst>
          </p:cNvPr>
          <p:cNvSpPr txBox="1"/>
          <p:nvPr/>
        </p:nvSpPr>
        <p:spPr>
          <a:xfrm>
            <a:off x="8557628" y="5103674"/>
            <a:ext cx="29583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10kgs_1m_2fracs.i</a:t>
            </a:r>
          </a:p>
          <a:p>
            <a:r>
              <a:rPr lang="en-US" dirty="0"/>
              <a:t>Output files: 10kgs_1m_2fracs_CSV.csv</a:t>
            </a:r>
          </a:p>
          <a:p>
            <a:r>
              <a:rPr lang="en-US" dirty="0"/>
              <a:t>10kgs_1m_2fracs_exodus.e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9590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D6D62E46-1E50-4475-4C3F-F1048024C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704" y="1715728"/>
            <a:ext cx="3517119" cy="342039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2BDA6487-F0DE-5232-BDBD-9247A4F54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9" y="1715727"/>
            <a:ext cx="3537345" cy="344006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3B8BD6-6B03-8E37-3AF0-6FA564607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384" y="1715727"/>
            <a:ext cx="3517120" cy="34203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D8F22B-8759-8DAE-0F68-317B1E34A25C}"/>
              </a:ext>
            </a:extLst>
          </p:cNvPr>
          <p:cNvSpPr txBox="1"/>
          <p:nvPr/>
        </p:nvSpPr>
        <p:spPr>
          <a:xfrm>
            <a:off x="1198181" y="560881"/>
            <a:ext cx="979563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Pressure Drop Across Fractures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(Fracture Diameter = 2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652308-243D-028D-C8A6-32400892A281}"/>
              </a:ext>
            </a:extLst>
          </p:cNvPr>
          <p:cNvSpPr txBox="1"/>
          <p:nvPr/>
        </p:nvSpPr>
        <p:spPr>
          <a:xfrm>
            <a:off x="1054931" y="5136126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2kgs_2m_2fracs.i</a:t>
            </a:r>
          </a:p>
          <a:p>
            <a:r>
              <a:rPr lang="en-US" dirty="0"/>
              <a:t>Output files: 2kgs_2m_2fracs_CSV.csv</a:t>
            </a:r>
          </a:p>
          <a:p>
            <a:r>
              <a:rPr lang="en-US" dirty="0"/>
              <a:t>2kgs_2m_2fracs_exodus.e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69B4-0C40-4ECB-C87A-CA7A4B199AF6}"/>
              </a:ext>
            </a:extLst>
          </p:cNvPr>
          <p:cNvSpPr txBox="1"/>
          <p:nvPr/>
        </p:nvSpPr>
        <p:spPr>
          <a:xfrm>
            <a:off x="4568100" y="5155795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5kgs_2m_2fracs.i</a:t>
            </a:r>
          </a:p>
          <a:p>
            <a:r>
              <a:rPr lang="en-US" dirty="0"/>
              <a:t>Output files: 5kgs_2m_2fracs_CSV.csv</a:t>
            </a:r>
          </a:p>
          <a:p>
            <a:r>
              <a:rPr lang="en-US" dirty="0"/>
              <a:t>5kgs_2m_2fracs_exodus.e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FB3BB-729B-74D2-C9A3-60C86D673FA3}"/>
              </a:ext>
            </a:extLst>
          </p:cNvPr>
          <p:cNvSpPr txBox="1"/>
          <p:nvPr/>
        </p:nvSpPr>
        <p:spPr>
          <a:xfrm>
            <a:off x="8459857" y="5130225"/>
            <a:ext cx="30508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10kgs_2m_2fracs.i</a:t>
            </a:r>
          </a:p>
          <a:p>
            <a:r>
              <a:rPr lang="en-US" dirty="0"/>
              <a:t>Output files: 10kgs_2m_2fracs_CSV.csv</a:t>
            </a:r>
          </a:p>
          <a:p>
            <a:r>
              <a:rPr lang="en-US" dirty="0"/>
              <a:t>10kgs_2m_2fracs_exodus.e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281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A44A78C-B8DD-D290-BBD7-3A62E6DCA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742106"/>
            <a:ext cx="3517119" cy="336764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DB42546-7F1B-7A96-5D41-CD733DF4F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750110"/>
            <a:ext cx="3537345" cy="335163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990E3F4-789B-7B59-560F-3E96E2FA6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742107"/>
            <a:ext cx="3517120" cy="33676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F1F099-F67E-D8C0-AA04-1E375F4674FF}"/>
              </a:ext>
            </a:extLst>
          </p:cNvPr>
          <p:cNvSpPr txBox="1"/>
          <p:nvPr/>
        </p:nvSpPr>
        <p:spPr>
          <a:xfrm>
            <a:off x="2361276" y="250447"/>
            <a:ext cx="74694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Injection and Production Pressure (Fracture Diameter = 0.5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68C135-2053-A8A6-FBCF-03F5CF48B3DE}"/>
              </a:ext>
            </a:extLst>
          </p:cNvPr>
          <p:cNvSpPr txBox="1"/>
          <p:nvPr/>
        </p:nvSpPr>
        <p:spPr>
          <a:xfrm>
            <a:off x="1054931" y="5136126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2kgs_0.5m_2fracs.i</a:t>
            </a:r>
          </a:p>
          <a:p>
            <a:r>
              <a:rPr lang="en-US" dirty="0"/>
              <a:t>Output files: 2kgs_0.5m_2fracs_CSV.csv</a:t>
            </a:r>
          </a:p>
          <a:p>
            <a:r>
              <a:rPr lang="en-US" dirty="0"/>
              <a:t>2kgs_0.5m_2fracs_exodus.e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919631-32C9-8E17-9E47-DDA9157DCF77}"/>
              </a:ext>
            </a:extLst>
          </p:cNvPr>
          <p:cNvSpPr txBox="1"/>
          <p:nvPr/>
        </p:nvSpPr>
        <p:spPr>
          <a:xfrm>
            <a:off x="4888202" y="5103674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5kgs_0.5m_2fracs.i</a:t>
            </a:r>
          </a:p>
          <a:p>
            <a:r>
              <a:rPr lang="en-US" dirty="0"/>
              <a:t>Output files: 5kgs_0.5m_2fracs_CSV.csv</a:t>
            </a:r>
          </a:p>
          <a:p>
            <a:r>
              <a:rPr lang="en-US" dirty="0"/>
              <a:t>5kgs_0.5m_2fracs_exodus.e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AEF5CF-126D-3625-EE5E-8388E439044C}"/>
              </a:ext>
            </a:extLst>
          </p:cNvPr>
          <p:cNvSpPr txBox="1"/>
          <p:nvPr/>
        </p:nvSpPr>
        <p:spPr>
          <a:xfrm>
            <a:off x="8557628" y="5103674"/>
            <a:ext cx="29583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10kgs_0.5m_2fracs.i</a:t>
            </a:r>
          </a:p>
          <a:p>
            <a:r>
              <a:rPr lang="en-US" dirty="0"/>
              <a:t>Output files: 10kgs_0.5m_2fracs_CSV.csv</a:t>
            </a:r>
          </a:p>
          <a:p>
            <a:r>
              <a:rPr lang="en-US" dirty="0"/>
              <a:t>10kgs_0.5m_2fracs_exodus.e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6001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FC2723B-2AF9-DBC4-06D5-2C75140A9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742106"/>
            <a:ext cx="3517119" cy="336764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ED0902C-16BC-C5F8-80CB-2E9CBED16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750110"/>
            <a:ext cx="3537345" cy="3351634"/>
          </a:xfrm>
          <a:prstGeom prst="rect">
            <a:avLst/>
          </a:prstGeom>
        </p:spPr>
      </p:pic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E2EAC950-DDA2-1DA4-9F7F-6E2B1D2FA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742107"/>
            <a:ext cx="3517120" cy="33676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6B004E-A817-D021-3AC8-D95BA12B32D4}"/>
              </a:ext>
            </a:extLst>
          </p:cNvPr>
          <p:cNvSpPr txBox="1"/>
          <p:nvPr/>
        </p:nvSpPr>
        <p:spPr>
          <a:xfrm>
            <a:off x="2361276" y="250447"/>
            <a:ext cx="74694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Injection and Production Pressure (Fracture Diameter = 1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A2FE0F-5F65-37AC-56BA-4203026EBEEB}"/>
              </a:ext>
            </a:extLst>
          </p:cNvPr>
          <p:cNvSpPr txBox="1"/>
          <p:nvPr/>
        </p:nvSpPr>
        <p:spPr>
          <a:xfrm>
            <a:off x="1054931" y="5136126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2kgs_1m_2fracs.i</a:t>
            </a:r>
          </a:p>
          <a:p>
            <a:r>
              <a:rPr lang="en-US" dirty="0"/>
              <a:t>Output files: 2kgs_1m_2fracs_CSV.csv</a:t>
            </a:r>
          </a:p>
          <a:p>
            <a:r>
              <a:rPr lang="en-US" dirty="0"/>
              <a:t>2kgs_1m_2fracs_exodus.e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BCDFB-1BB0-DBD5-8B62-15C872969CEA}"/>
              </a:ext>
            </a:extLst>
          </p:cNvPr>
          <p:cNvSpPr txBox="1"/>
          <p:nvPr/>
        </p:nvSpPr>
        <p:spPr>
          <a:xfrm>
            <a:off x="4888202" y="5103674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5kgs_1m_2fracs.i</a:t>
            </a:r>
          </a:p>
          <a:p>
            <a:r>
              <a:rPr lang="en-US" dirty="0"/>
              <a:t>Output files: 5kgs_1m_2fracs_CSV.csv</a:t>
            </a:r>
          </a:p>
          <a:p>
            <a:r>
              <a:rPr lang="en-US" dirty="0"/>
              <a:t>5kgs_1m_2fracs_exodus.e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C2B18-BCFE-2E7F-F3DC-835D393B1684}"/>
              </a:ext>
            </a:extLst>
          </p:cNvPr>
          <p:cNvSpPr txBox="1"/>
          <p:nvPr/>
        </p:nvSpPr>
        <p:spPr>
          <a:xfrm>
            <a:off x="8557628" y="5103674"/>
            <a:ext cx="29583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10kgs_1m_2fracs.i</a:t>
            </a:r>
          </a:p>
          <a:p>
            <a:r>
              <a:rPr lang="en-US" dirty="0"/>
              <a:t>Output files: 10kgs_1m_2fracs_CSV.csv</a:t>
            </a:r>
          </a:p>
          <a:p>
            <a:r>
              <a:rPr lang="en-US" dirty="0"/>
              <a:t>10kgs_1m_2fracs_exodus.e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106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104BAB9-EAC1-2607-FCB1-572841316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20" y="1750110"/>
            <a:ext cx="3517119" cy="336764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B932E9A-8331-DA0E-7438-660DBA86C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750110"/>
            <a:ext cx="3537345" cy="335163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282BCAE-4337-C9E5-CC8D-F8A85920D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81" y="1750110"/>
            <a:ext cx="3517120" cy="33676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11E50B-2310-EF89-479F-235D30B442BA}"/>
              </a:ext>
            </a:extLst>
          </p:cNvPr>
          <p:cNvSpPr txBox="1"/>
          <p:nvPr/>
        </p:nvSpPr>
        <p:spPr>
          <a:xfrm>
            <a:off x="2361276" y="250447"/>
            <a:ext cx="74694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Injection and Production Pressure (Fracture Diameter = 2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1A0A89-0AD0-2B52-CF8F-D9725C7D6C63}"/>
              </a:ext>
            </a:extLst>
          </p:cNvPr>
          <p:cNvSpPr txBox="1"/>
          <p:nvPr/>
        </p:nvSpPr>
        <p:spPr>
          <a:xfrm>
            <a:off x="1054931" y="5136126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2kgs_2m_2fracs.i</a:t>
            </a:r>
          </a:p>
          <a:p>
            <a:r>
              <a:rPr lang="en-US" dirty="0"/>
              <a:t>Output files: 2kgs_2m_2fracs_CSV.csv</a:t>
            </a:r>
          </a:p>
          <a:p>
            <a:r>
              <a:rPr lang="en-US" dirty="0"/>
              <a:t>2kgs_2m_2fracs_exodus.e</a:t>
            </a:r>
          </a:p>
          <a:p>
            <a:r>
              <a:rPr lang="en-US" dirty="0">
                <a:hlinkClick r:id="rId5"/>
              </a:rPr>
              <a:t>GitHub Repository Link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E1A29B-B5A1-99C2-E662-B9D258C55E0C}"/>
              </a:ext>
            </a:extLst>
          </p:cNvPr>
          <p:cNvSpPr txBox="1"/>
          <p:nvPr/>
        </p:nvSpPr>
        <p:spPr>
          <a:xfrm>
            <a:off x="4568100" y="5155795"/>
            <a:ext cx="2797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5kgs_2m_2fracs.i</a:t>
            </a:r>
          </a:p>
          <a:p>
            <a:r>
              <a:rPr lang="en-US" dirty="0"/>
              <a:t>Output files: 5kgs_2m_2fracs_CSV.csv</a:t>
            </a:r>
          </a:p>
          <a:p>
            <a:r>
              <a:rPr lang="en-US" dirty="0"/>
              <a:t>5kgs_2m_2fracs_exodus.e</a:t>
            </a:r>
          </a:p>
          <a:p>
            <a:r>
              <a:rPr lang="en-US" dirty="0">
                <a:hlinkClick r:id="rId6"/>
              </a:rPr>
              <a:t>GitHub Repository Link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AEAA3-B983-0CC8-93A4-30B80FD2D243}"/>
              </a:ext>
            </a:extLst>
          </p:cNvPr>
          <p:cNvSpPr txBox="1"/>
          <p:nvPr/>
        </p:nvSpPr>
        <p:spPr>
          <a:xfrm>
            <a:off x="8459857" y="5130225"/>
            <a:ext cx="30508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 </a:t>
            </a:r>
          </a:p>
          <a:p>
            <a:r>
              <a:rPr lang="en-US" dirty="0"/>
              <a:t>10kgs_2m_2fracs.i</a:t>
            </a:r>
          </a:p>
          <a:p>
            <a:r>
              <a:rPr lang="en-US" dirty="0"/>
              <a:t>Output files: 10kgs_2m_2fracs_CSV.csv</a:t>
            </a:r>
          </a:p>
          <a:p>
            <a:r>
              <a:rPr lang="en-US" dirty="0"/>
              <a:t>10kgs_2m_2fracs_exodus.e</a:t>
            </a:r>
          </a:p>
          <a:p>
            <a:r>
              <a:rPr lang="en-US" dirty="0">
                <a:hlinkClick r:id="rId7"/>
              </a:rPr>
              <a:t>GitHub Repository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467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A37E76-5FF0-08FE-814B-4A0020EE17CE}"/>
              </a:ext>
            </a:extLst>
          </p:cNvPr>
          <p:cNvCxnSpPr>
            <a:cxnSpLocks/>
          </p:cNvCxnSpPr>
          <p:nvPr/>
        </p:nvCxnSpPr>
        <p:spPr>
          <a:xfrm>
            <a:off x="3163330" y="630195"/>
            <a:ext cx="0" cy="3174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249BC1-298C-4165-7B78-2BA53B7D1F0F}"/>
              </a:ext>
            </a:extLst>
          </p:cNvPr>
          <p:cNvCxnSpPr>
            <a:cxnSpLocks/>
          </p:cNvCxnSpPr>
          <p:nvPr/>
        </p:nvCxnSpPr>
        <p:spPr>
          <a:xfrm>
            <a:off x="3163330" y="3804745"/>
            <a:ext cx="2063855" cy="1133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286F88-3612-7E94-5E27-4F6036652F36}"/>
              </a:ext>
            </a:extLst>
          </p:cNvPr>
          <p:cNvCxnSpPr>
            <a:cxnSpLocks/>
          </p:cNvCxnSpPr>
          <p:nvPr/>
        </p:nvCxnSpPr>
        <p:spPr>
          <a:xfrm flipH="1" flipV="1">
            <a:off x="3310759" y="2953407"/>
            <a:ext cx="1916426" cy="977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30D570-D1B0-732D-38F4-22012D3725A2}"/>
              </a:ext>
            </a:extLst>
          </p:cNvPr>
          <p:cNvCxnSpPr/>
          <p:nvPr/>
        </p:nvCxnSpPr>
        <p:spPr>
          <a:xfrm flipV="1">
            <a:off x="3310759" y="630195"/>
            <a:ext cx="0" cy="2333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73AE76-7E01-1184-8181-32E10C224F73}"/>
              </a:ext>
            </a:extLst>
          </p:cNvPr>
          <p:cNvCxnSpPr>
            <a:cxnSpLocks/>
          </p:cNvCxnSpPr>
          <p:nvPr/>
        </p:nvCxnSpPr>
        <p:spPr>
          <a:xfrm flipV="1">
            <a:off x="5229358" y="3906982"/>
            <a:ext cx="0" cy="1043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328406F-06E2-4732-43A1-FBC72C34381F}"/>
              </a:ext>
            </a:extLst>
          </p:cNvPr>
          <p:cNvCxnSpPr>
            <a:cxnSpLocks/>
          </p:cNvCxnSpPr>
          <p:nvPr/>
        </p:nvCxnSpPr>
        <p:spPr>
          <a:xfrm flipV="1">
            <a:off x="4802204" y="3688396"/>
            <a:ext cx="0" cy="1049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F5BD97-E84F-39BE-8A24-67689CDB6DA6}"/>
              </a:ext>
            </a:extLst>
          </p:cNvPr>
          <p:cNvSpPr txBox="1"/>
          <p:nvPr/>
        </p:nvSpPr>
        <p:spPr>
          <a:xfrm>
            <a:off x="1940763" y="2069748"/>
            <a:ext cx="692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2057 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862A4D-AAE6-0B52-3ECD-50ED82E38BE2}"/>
              </a:ext>
            </a:extLst>
          </p:cNvPr>
          <p:cNvSpPr txBox="1"/>
          <p:nvPr/>
        </p:nvSpPr>
        <p:spPr>
          <a:xfrm>
            <a:off x="2916266" y="4763287"/>
            <a:ext cx="729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1030 m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5E193E3-5EC9-690B-9018-E959EC7C2506}"/>
              </a:ext>
            </a:extLst>
          </p:cNvPr>
          <p:cNvSpPr/>
          <p:nvPr/>
        </p:nvSpPr>
        <p:spPr>
          <a:xfrm>
            <a:off x="5198481" y="4717568"/>
            <a:ext cx="5740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462016F-F814-2647-B732-1C84D5ADFE4C}"/>
              </a:ext>
            </a:extLst>
          </p:cNvPr>
          <p:cNvSpPr/>
          <p:nvPr/>
        </p:nvSpPr>
        <p:spPr>
          <a:xfrm>
            <a:off x="5202728" y="4115773"/>
            <a:ext cx="5740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7A7ED34-EBAA-5B21-BD4A-21E5BF8C1062}"/>
              </a:ext>
            </a:extLst>
          </p:cNvPr>
          <p:cNvSpPr/>
          <p:nvPr/>
        </p:nvSpPr>
        <p:spPr>
          <a:xfrm>
            <a:off x="4773499" y="4495212"/>
            <a:ext cx="5740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CBD357-CE1A-849C-0ED6-F51E18F2EB8A}"/>
              </a:ext>
            </a:extLst>
          </p:cNvPr>
          <p:cNvSpPr/>
          <p:nvPr/>
        </p:nvSpPr>
        <p:spPr>
          <a:xfrm>
            <a:off x="4771626" y="3913980"/>
            <a:ext cx="5740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0B2EA32-AABD-DE15-AC26-19F7C28E12D0}"/>
              </a:ext>
            </a:extLst>
          </p:cNvPr>
          <p:cNvCxnSpPr>
            <a:cxnSpLocks/>
          </p:cNvCxnSpPr>
          <p:nvPr/>
        </p:nvCxnSpPr>
        <p:spPr>
          <a:xfrm>
            <a:off x="2633095" y="642811"/>
            <a:ext cx="0" cy="31600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EB81C4-B420-048C-05D5-0D7EC94953BE}"/>
              </a:ext>
            </a:extLst>
          </p:cNvPr>
          <p:cNvCxnSpPr/>
          <p:nvPr/>
        </p:nvCxnSpPr>
        <p:spPr>
          <a:xfrm flipH="1">
            <a:off x="1911927" y="3802722"/>
            <a:ext cx="1251402" cy="6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AE16FF8-0CC7-AB78-85C3-69C7DB266286}"/>
              </a:ext>
            </a:extLst>
          </p:cNvPr>
          <p:cNvCxnSpPr/>
          <p:nvPr/>
        </p:nvCxnSpPr>
        <p:spPr>
          <a:xfrm flipH="1">
            <a:off x="1911927" y="629017"/>
            <a:ext cx="1251402" cy="6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759DBC0-F4A2-E040-F4F5-27131F5A0546}"/>
              </a:ext>
            </a:extLst>
          </p:cNvPr>
          <p:cNvCxnSpPr>
            <a:cxnSpLocks/>
          </p:cNvCxnSpPr>
          <p:nvPr/>
        </p:nvCxnSpPr>
        <p:spPr>
          <a:xfrm>
            <a:off x="2751968" y="4279970"/>
            <a:ext cx="1591933" cy="9437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136F0A-0661-800A-DEFC-9B4B256D7C9E}"/>
              </a:ext>
            </a:extLst>
          </p:cNvPr>
          <p:cNvCxnSpPr>
            <a:cxnSpLocks/>
          </p:cNvCxnSpPr>
          <p:nvPr/>
        </p:nvCxnSpPr>
        <p:spPr>
          <a:xfrm flipH="1">
            <a:off x="2405802" y="3799573"/>
            <a:ext cx="757527" cy="8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0566BAC-19DB-EBCC-C9D7-518A8B922ED9}"/>
              </a:ext>
            </a:extLst>
          </p:cNvPr>
          <p:cNvCxnSpPr>
            <a:cxnSpLocks/>
          </p:cNvCxnSpPr>
          <p:nvPr/>
        </p:nvCxnSpPr>
        <p:spPr>
          <a:xfrm flipH="1">
            <a:off x="4039864" y="4717568"/>
            <a:ext cx="757527" cy="8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DA3D80-6D82-8863-FAC1-E29756F19ECE}"/>
              </a:ext>
            </a:extLst>
          </p:cNvPr>
          <p:cNvCxnSpPr>
            <a:cxnSpLocks/>
          </p:cNvCxnSpPr>
          <p:nvPr/>
        </p:nvCxnSpPr>
        <p:spPr>
          <a:xfrm flipH="1">
            <a:off x="4469658" y="4938633"/>
            <a:ext cx="757527" cy="8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CB20717-F27A-E763-CEB4-68FF5F2DEF77}"/>
              </a:ext>
            </a:extLst>
          </p:cNvPr>
          <p:cNvCxnSpPr>
            <a:cxnSpLocks/>
          </p:cNvCxnSpPr>
          <p:nvPr/>
        </p:nvCxnSpPr>
        <p:spPr>
          <a:xfrm>
            <a:off x="4339840" y="5221813"/>
            <a:ext cx="421899" cy="2506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8872604-53E4-1B4E-FC9C-2396957918DC}"/>
              </a:ext>
            </a:extLst>
          </p:cNvPr>
          <p:cNvSpPr txBox="1"/>
          <p:nvPr/>
        </p:nvSpPr>
        <p:spPr>
          <a:xfrm>
            <a:off x="4101186" y="5374143"/>
            <a:ext cx="729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134 m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E30770D-705F-DCD1-20AC-C658EA56B806}"/>
              </a:ext>
            </a:extLst>
          </p:cNvPr>
          <p:cNvCxnSpPr>
            <a:cxnSpLocks/>
          </p:cNvCxnSpPr>
          <p:nvPr/>
        </p:nvCxnSpPr>
        <p:spPr>
          <a:xfrm flipH="1">
            <a:off x="5227185" y="4938633"/>
            <a:ext cx="923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94A3185-979E-F197-8E75-E73E19A40AA4}"/>
              </a:ext>
            </a:extLst>
          </p:cNvPr>
          <p:cNvCxnSpPr>
            <a:cxnSpLocks/>
          </p:cNvCxnSpPr>
          <p:nvPr/>
        </p:nvCxnSpPr>
        <p:spPr>
          <a:xfrm flipH="1">
            <a:off x="5227185" y="3930921"/>
            <a:ext cx="923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F45DDDB-0B59-26D6-32FE-473AA6D1F537}"/>
              </a:ext>
            </a:extLst>
          </p:cNvPr>
          <p:cNvCxnSpPr>
            <a:cxnSpLocks/>
          </p:cNvCxnSpPr>
          <p:nvPr/>
        </p:nvCxnSpPr>
        <p:spPr>
          <a:xfrm>
            <a:off x="5848350" y="3930771"/>
            <a:ext cx="0" cy="10196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28B5B52-E08C-B23E-928D-A3E4764001E4}"/>
              </a:ext>
            </a:extLst>
          </p:cNvPr>
          <p:cNvSpPr txBox="1"/>
          <p:nvPr/>
        </p:nvSpPr>
        <p:spPr>
          <a:xfrm>
            <a:off x="5893946" y="4261434"/>
            <a:ext cx="729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100 m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FF09983-03EA-CB3F-9AC5-7804AB81445F}"/>
              </a:ext>
            </a:extLst>
          </p:cNvPr>
          <p:cNvCxnSpPr/>
          <p:nvPr/>
        </p:nvCxnSpPr>
        <p:spPr>
          <a:xfrm flipH="1">
            <a:off x="3310759" y="621208"/>
            <a:ext cx="1251402" cy="6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DA51B1E-7D42-66B0-D010-99195D9DEC95}"/>
              </a:ext>
            </a:extLst>
          </p:cNvPr>
          <p:cNvCxnSpPr/>
          <p:nvPr/>
        </p:nvCxnSpPr>
        <p:spPr>
          <a:xfrm flipH="1">
            <a:off x="3310759" y="2944420"/>
            <a:ext cx="1251402" cy="6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8E7BB2F-5CFB-BBF4-0D01-C3B54F19DE55}"/>
              </a:ext>
            </a:extLst>
          </p:cNvPr>
          <p:cNvCxnSpPr>
            <a:cxnSpLocks/>
          </p:cNvCxnSpPr>
          <p:nvPr/>
        </p:nvCxnSpPr>
        <p:spPr>
          <a:xfrm>
            <a:off x="3810732" y="628242"/>
            <a:ext cx="0" cy="23161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081CAAA-6D7C-09DF-F489-8E0140E60414}"/>
              </a:ext>
            </a:extLst>
          </p:cNvPr>
          <p:cNvSpPr txBox="1"/>
          <p:nvPr/>
        </p:nvSpPr>
        <p:spPr>
          <a:xfrm>
            <a:off x="3936460" y="1652009"/>
            <a:ext cx="692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1957 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A274EFF-060C-AA7D-1F48-8B0C5AEC8C08}"/>
              </a:ext>
            </a:extLst>
          </p:cNvPr>
          <p:cNvSpPr txBox="1"/>
          <p:nvPr/>
        </p:nvSpPr>
        <p:spPr>
          <a:xfrm>
            <a:off x="903137" y="106262"/>
            <a:ext cx="535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Pipe Lengths (all approximated)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AA0B672-8684-94AF-9D74-B010651859DC}"/>
              </a:ext>
            </a:extLst>
          </p:cNvPr>
          <p:cNvCxnSpPr>
            <a:cxnSpLocks/>
          </p:cNvCxnSpPr>
          <p:nvPr/>
        </p:nvCxnSpPr>
        <p:spPr>
          <a:xfrm flipH="1">
            <a:off x="4547369" y="3688396"/>
            <a:ext cx="2560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E8AD69A-74D9-3736-8391-9CA8B5C7BA0E}"/>
              </a:ext>
            </a:extLst>
          </p:cNvPr>
          <p:cNvCxnSpPr>
            <a:cxnSpLocks/>
          </p:cNvCxnSpPr>
          <p:nvPr/>
        </p:nvCxnSpPr>
        <p:spPr>
          <a:xfrm flipH="1">
            <a:off x="4562161" y="3930921"/>
            <a:ext cx="2560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3D61145-EBEA-039C-76B4-4796A0177AFD}"/>
              </a:ext>
            </a:extLst>
          </p:cNvPr>
          <p:cNvCxnSpPr>
            <a:cxnSpLocks/>
          </p:cNvCxnSpPr>
          <p:nvPr/>
        </p:nvCxnSpPr>
        <p:spPr>
          <a:xfrm flipH="1">
            <a:off x="4562161" y="4517172"/>
            <a:ext cx="2560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3BBCB12-9CF9-F2CA-D266-B4967D71DC87}"/>
              </a:ext>
            </a:extLst>
          </p:cNvPr>
          <p:cNvCxnSpPr>
            <a:cxnSpLocks/>
          </p:cNvCxnSpPr>
          <p:nvPr/>
        </p:nvCxnSpPr>
        <p:spPr>
          <a:xfrm>
            <a:off x="4674920" y="3688396"/>
            <a:ext cx="0" cy="242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F9350D3-020F-8289-7954-FBB509BAA7E5}"/>
              </a:ext>
            </a:extLst>
          </p:cNvPr>
          <p:cNvCxnSpPr>
            <a:cxnSpLocks/>
          </p:cNvCxnSpPr>
          <p:nvPr/>
        </p:nvCxnSpPr>
        <p:spPr>
          <a:xfrm>
            <a:off x="4676899" y="3930921"/>
            <a:ext cx="0" cy="5862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3E96EFD9-8B56-3A6E-E308-9E9D00DC6B1A}"/>
              </a:ext>
            </a:extLst>
          </p:cNvPr>
          <p:cNvSpPr txBox="1"/>
          <p:nvPr/>
        </p:nvSpPr>
        <p:spPr>
          <a:xfrm>
            <a:off x="4263830" y="3672308"/>
            <a:ext cx="729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 m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7D5EA3C-1350-AF8B-FAE5-10333520D717}"/>
              </a:ext>
            </a:extLst>
          </p:cNvPr>
          <p:cNvSpPr txBox="1"/>
          <p:nvPr/>
        </p:nvSpPr>
        <p:spPr>
          <a:xfrm>
            <a:off x="4204499" y="4047269"/>
            <a:ext cx="729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98 m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23A3D47-3E64-6335-B016-7CB3D78367E5}"/>
              </a:ext>
            </a:extLst>
          </p:cNvPr>
          <p:cNvSpPr txBox="1"/>
          <p:nvPr/>
        </p:nvSpPr>
        <p:spPr>
          <a:xfrm>
            <a:off x="6758881" y="475594"/>
            <a:ext cx="54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fracture1 injection well distance ~= 3087 m ~= 10130 ft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89CF9A6-B3B0-3CD0-7858-01D64A4B6417}"/>
              </a:ext>
            </a:extLst>
          </p:cNvPr>
          <p:cNvSpPr txBox="1"/>
          <p:nvPr/>
        </p:nvSpPr>
        <p:spPr>
          <a:xfrm>
            <a:off x="6758880" y="844926"/>
            <a:ext cx="54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fracture2 injection well distance ~= 3221 m ~= 10570 ft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1E9796F-E696-7B9C-FF92-8560303B018B}"/>
              </a:ext>
            </a:extLst>
          </p:cNvPr>
          <p:cNvCxnSpPr>
            <a:cxnSpLocks/>
          </p:cNvCxnSpPr>
          <p:nvPr/>
        </p:nvCxnSpPr>
        <p:spPr>
          <a:xfrm flipH="1">
            <a:off x="4787208" y="4517172"/>
            <a:ext cx="2560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530CC3C-78E8-13D3-B00F-A8F4F1A38BB1}"/>
              </a:ext>
            </a:extLst>
          </p:cNvPr>
          <p:cNvCxnSpPr>
            <a:cxnSpLocks/>
          </p:cNvCxnSpPr>
          <p:nvPr/>
        </p:nvCxnSpPr>
        <p:spPr>
          <a:xfrm flipH="1">
            <a:off x="4806193" y="4731427"/>
            <a:ext cx="2560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F95E24-13DC-42A7-865D-264339F80456}"/>
              </a:ext>
            </a:extLst>
          </p:cNvPr>
          <p:cNvSpPr txBox="1"/>
          <p:nvPr/>
        </p:nvSpPr>
        <p:spPr>
          <a:xfrm>
            <a:off x="4872966" y="4484820"/>
            <a:ext cx="729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 m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F4191D9-EE3D-208B-3E30-B8D071876E35}"/>
              </a:ext>
            </a:extLst>
          </p:cNvPr>
          <p:cNvCxnSpPr>
            <a:cxnSpLocks/>
          </p:cNvCxnSpPr>
          <p:nvPr/>
        </p:nvCxnSpPr>
        <p:spPr>
          <a:xfrm>
            <a:off x="4896091" y="4511965"/>
            <a:ext cx="0" cy="242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8618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1C1F96E-891C-63AD-29CF-F0078BAF4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76" y="1728002"/>
            <a:ext cx="3517119" cy="338522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23B034F-D859-711E-BADD-D4717072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30" y="1731075"/>
            <a:ext cx="3537345" cy="33958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4047E05C-49CA-2D28-CEB2-6E43F1145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733314"/>
            <a:ext cx="3517120" cy="33852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53FEE4-E3FD-A4C0-2AD7-B097C9CAE99B}"/>
              </a:ext>
            </a:extLst>
          </p:cNvPr>
          <p:cNvSpPr txBox="1"/>
          <p:nvPr/>
        </p:nvSpPr>
        <p:spPr>
          <a:xfrm>
            <a:off x="3586463" y="250447"/>
            <a:ext cx="59385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Injection Pipe Pressure (Fracture Diameter = 0.5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D29EE1-16FB-A04C-C4D9-9754EC7C5F26}"/>
              </a:ext>
            </a:extLst>
          </p:cNvPr>
          <p:cNvSpPr txBox="1"/>
          <p:nvPr/>
        </p:nvSpPr>
        <p:spPr>
          <a:xfrm>
            <a:off x="1002464" y="5113740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2kgs_0.5m_2fracs.i</a:t>
            </a:r>
          </a:p>
          <a:p>
            <a:r>
              <a:rPr lang="en-US" sz="600" dirty="0"/>
              <a:t>Output files: 2noOH_CSV_fracture1_p_0168.csv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2kgs_0.5m_2fracs_exodus.e</a:t>
            </a:r>
          </a:p>
          <a:p>
            <a:r>
              <a:rPr lang="en-US" sz="600" dirty="0">
                <a:hlinkClick r:id="rId5"/>
              </a:rPr>
              <a:t>GitHub Repository Link</a:t>
            </a:r>
            <a:endParaRPr lang="en-US" sz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B84CA-EE4D-2BD3-F7FA-90FDA6CF79DD}"/>
              </a:ext>
            </a:extLst>
          </p:cNvPr>
          <p:cNvSpPr txBox="1"/>
          <p:nvPr/>
        </p:nvSpPr>
        <p:spPr>
          <a:xfrm>
            <a:off x="4649679" y="5113739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5kgs_0.5m_2fracs.i</a:t>
            </a:r>
          </a:p>
          <a:p>
            <a:r>
              <a:rPr lang="en-US" sz="600" dirty="0"/>
              <a:t>Output files: 5noOH_CSV_fracture1_p_0175.csv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5kgs_0.5m_2fracs_exodus.e</a:t>
            </a:r>
          </a:p>
          <a:p>
            <a:r>
              <a:rPr lang="en-US" sz="600" dirty="0">
                <a:hlinkClick r:id="rId6"/>
              </a:rPr>
              <a:t>GitHub Repository Link</a:t>
            </a:r>
            <a:endParaRPr lang="en-US" sz="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9F6FD-3079-FDA3-D4F2-9509724B52D3}"/>
              </a:ext>
            </a:extLst>
          </p:cNvPr>
          <p:cNvSpPr txBox="1"/>
          <p:nvPr/>
        </p:nvSpPr>
        <p:spPr>
          <a:xfrm>
            <a:off x="8474574" y="5088285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10kgs_0.5m_2fracs.i</a:t>
            </a:r>
          </a:p>
          <a:p>
            <a:r>
              <a:rPr lang="en-US" sz="600" dirty="0"/>
              <a:t>Output files: 10noOH_CSV_fracture1_p_0175.csv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10kgs_0.5m_2fracs_exodus.e</a:t>
            </a:r>
          </a:p>
          <a:p>
            <a:r>
              <a:rPr lang="en-US" sz="600" dirty="0">
                <a:hlinkClick r:id="rId7"/>
              </a:rPr>
              <a:t>GitHub Repository Link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41122009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8B21004-F85F-380C-F4CA-E11FE4E63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337" y="1733315"/>
            <a:ext cx="3517119" cy="33852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2FBDC9C-25A2-F881-8236-2D9B29A0B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40" y="1733314"/>
            <a:ext cx="3537345" cy="3395850"/>
          </a:xfrm>
          <a:prstGeom prst="rect">
            <a:avLst/>
          </a:prstGeom>
        </p:spPr>
      </p:pic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60F643C-4DA0-CC03-8DA3-C5C1B829F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384" y="1733314"/>
            <a:ext cx="3517120" cy="3385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D944C6-0EED-B50D-F4F8-75BA9E9310A7}"/>
              </a:ext>
            </a:extLst>
          </p:cNvPr>
          <p:cNvSpPr txBox="1"/>
          <p:nvPr/>
        </p:nvSpPr>
        <p:spPr>
          <a:xfrm>
            <a:off x="3586464" y="250447"/>
            <a:ext cx="56337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Injection Pipe Pressure (Fracture Diameter = 1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2D4F41-AFFD-7A65-1957-B9BBA0DB29E7}"/>
              </a:ext>
            </a:extLst>
          </p:cNvPr>
          <p:cNvSpPr txBox="1"/>
          <p:nvPr/>
        </p:nvSpPr>
        <p:spPr>
          <a:xfrm>
            <a:off x="1002464" y="5113740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2kgs_1m_2fracs.i</a:t>
            </a:r>
          </a:p>
          <a:p>
            <a:r>
              <a:rPr lang="en-US" sz="600" dirty="0"/>
              <a:t>Output files: 2noOH_CSV_fracture1_p_0175.csv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2kgs_1m_2fracs_exodus.e</a:t>
            </a:r>
          </a:p>
          <a:p>
            <a:r>
              <a:rPr lang="en-US" sz="600" dirty="0">
                <a:hlinkClick r:id="rId5"/>
              </a:rPr>
              <a:t>GitHub Repository Link</a:t>
            </a:r>
            <a:endParaRPr lang="en-US" sz="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0AFCF-604F-4DD5-5297-0272CF21DE9C}"/>
              </a:ext>
            </a:extLst>
          </p:cNvPr>
          <p:cNvSpPr txBox="1"/>
          <p:nvPr/>
        </p:nvSpPr>
        <p:spPr>
          <a:xfrm>
            <a:off x="4649679" y="5113739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5kgs_1m_2fracs.i</a:t>
            </a:r>
          </a:p>
          <a:p>
            <a:r>
              <a:rPr lang="en-US" sz="600" dirty="0"/>
              <a:t>Output files: 5noOH_CSV_fracture1_p_0180.csv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5kgs_1m_2fracs_exodus.e</a:t>
            </a:r>
          </a:p>
          <a:p>
            <a:r>
              <a:rPr lang="en-US" sz="600" dirty="0">
                <a:hlinkClick r:id="rId6"/>
              </a:rPr>
              <a:t>GitHub Repository Link</a:t>
            </a:r>
            <a:endParaRPr lang="en-US" sz="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724138-CD54-C005-09CC-2543252E3A76}"/>
              </a:ext>
            </a:extLst>
          </p:cNvPr>
          <p:cNvSpPr txBox="1"/>
          <p:nvPr/>
        </p:nvSpPr>
        <p:spPr>
          <a:xfrm>
            <a:off x="8474574" y="5088285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10kgs_1m_2fracs.i</a:t>
            </a:r>
          </a:p>
          <a:p>
            <a:r>
              <a:rPr lang="en-US" sz="600" dirty="0"/>
              <a:t>Output files: 10noOH_CSV_fracture1_p_0181.csv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10kgs_1m_2fracs_exodus.e</a:t>
            </a:r>
          </a:p>
          <a:p>
            <a:r>
              <a:rPr lang="en-US" sz="600" dirty="0">
                <a:hlinkClick r:id="rId7"/>
              </a:rPr>
              <a:t>GitHub Repository Link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220853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CE64CF34-223B-B042-9B7E-BA09DD2D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20" y="1733313"/>
            <a:ext cx="3517119" cy="338522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6AB7261-FAD7-2CB8-971F-09C39C91F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16" y="1733313"/>
            <a:ext cx="3537345" cy="33958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705E111-CD40-5768-D1B9-07EE1933F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013" y="1733312"/>
            <a:ext cx="3517120" cy="33852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571BED-A71D-8C47-A832-049BE86E687F}"/>
              </a:ext>
            </a:extLst>
          </p:cNvPr>
          <p:cNvSpPr txBox="1"/>
          <p:nvPr/>
        </p:nvSpPr>
        <p:spPr>
          <a:xfrm>
            <a:off x="3586464" y="250447"/>
            <a:ext cx="56337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Injection Pipe Pressure (Fracture Diameter = 2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94307C-0067-3A01-244C-95349552077A}"/>
              </a:ext>
            </a:extLst>
          </p:cNvPr>
          <p:cNvSpPr txBox="1"/>
          <p:nvPr/>
        </p:nvSpPr>
        <p:spPr>
          <a:xfrm>
            <a:off x="1002464" y="5113740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2kgs_2m_2fracs.i</a:t>
            </a:r>
          </a:p>
          <a:p>
            <a:r>
              <a:rPr lang="en-US" sz="600" dirty="0"/>
              <a:t>Output files: 2noOH_CSV_fracture1_p_0191.csv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2kgs_2m_2fracs_exodus.e</a:t>
            </a:r>
          </a:p>
          <a:p>
            <a:r>
              <a:rPr lang="en-US" sz="600" dirty="0">
                <a:hlinkClick r:id="rId5"/>
              </a:rPr>
              <a:t>GitHub Repository Link</a:t>
            </a:r>
            <a:endParaRPr lang="en-US" sz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F3D0A-9539-F37D-590D-5B33EA415ADE}"/>
              </a:ext>
            </a:extLst>
          </p:cNvPr>
          <p:cNvSpPr txBox="1"/>
          <p:nvPr/>
        </p:nvSpPr>
        <p:spPr>
          <a:xfrm>
            <a:off x="4649679" y="5113739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5kgs_2m_2fracs.i</a:t>
            </a:r>
          </a:p>
          <a:p>
            <a:r>
              <a:rPr lang="en-US" sz="600" dirty="0"/>
              <a:t>Output files: 5noOH_CSV_fracture1_p_0198.csv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5kgs_2m_2fracs_exodus.e</a:t>
            </a:r>
          </a:p>
          <a:p>
            <a:r>
              <a:rPr lang="en-US" sz="600" dirty="0">
                <a:hlinkClick r:id="rId6"/>
              </a:rPr>
              <a:t>GitHub Repository Link</a:t>
            </a:r>
            <a:endParaRPr lang="en-US" sz="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372BC-E053-CD9C-BFCE-56FBE9BA91AD}"/>
              </a:ext>
            </a:extLst>
          </p:cNvPr>
          <p:cNvSpPr txBox="1"/>
          <p:nvPr/>
        </p:nvSpPr>
        <p:spPr>
          <a:xfrm>
            <a:off x="8474574" y="5088285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10kgs_2m_2fracs.i</a:t>
            </a:r>
          </a:p>
          <a:p>
            <a:r>
              <a:rPr lang="en-US" sz="600" dirty="0"/>
              <a:t>Output files: 10noOH_CSV_fracture1_p_0205.csv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10kgs_2m_2fracs_exodus.e</a:t>
            </a:r>
          </a:p>
          <a:p>
            <a:r>
              <a:rPr lang="en-US" sz="600" dirty="0">
                <a:hlinkClick r:id="rId7"/>
              </a:rPr>
              <a:t>GitHub Repository Link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583122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C39B8703-C4C2-C7FC-6799-A13D2F77A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440" y="1733315"/>
            <a:ext cx="3517119" cy="338522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78B0BFF-C815-5D03-AB7E-2243E440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16" y="1733314"/>
            <a:ext cx="3537345" cy="33958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9D47A731-E7A0-CE42-C910-4E8474E39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733314"/>
            <a:ext cx="3517120" cy="33852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EDDB45-18B3-DB5F-A098-1BE085503FBF}"/>
              </a:ext>
            </a:extLst>
          </p:cNvPr>
          <p:cNvSpPr txBox="1"/>
          <p:nvPr/>
        </p:nvSpPr>
        <p:spPr>
          <a:xfrm>
            <a:off x="1198181" y="560881"/>
            <a:ext cx="979563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Pressure Across EGS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(Fracture Diameter = 0.5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5A3DC4-FE9E-C359-0505-DDF1648FE68B}"/>
              </a:ext>
            </a:extLst>
          </p:cNvPr>
          <p:cNvSpPr txBox="1"/>
          <p:nvPr/>
        </p:nvSpPr>
        <p:spPr>
          <a:xfrm>
            <a:off x="1002464" y="5113740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2kgs_0.5m_2fracs.i</a:t>
            </a:r>
          </a:p>
          <a:p>
            <a:r>
              <a:rPr lang="en-US" sz="600" dirty="0"/>
              <a:t>Output files: 2noOH_CSV_fracture1_p_0168.csv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2kgs_0.5m_2fracs_exodus.e</a:t>
            </a:r>
          </a:p>
          <a:p>
            <a:r>
              <a:rPr lang="en-US" sz="600" dirty="0">
                <a:hlinkClick r:id="rId5"/>
              </a:rPr>
              <a:t>GitHub Repository Link</a:t>
            </a:r>
            <a:endParaRPr lang="en-US" sz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4DB41-8618-9022-06E9-1A34B9DD13F6}"/>
              </a:ext>
            </a:extLst>
          </p:cNvPr>
          <p:cNvSpPr txBox="1"/>
          <p:nvPr/>
        </p:nvSpPr>
        <p:spPr>
          <a:xfrm>
            <a:off x="4649679" y="5113739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5kgs_0.5m_2fracs.i</a:t>
            </a:r>
          </a:p>
          <a:p>
            <a:r>
              <a:rPr lang="en-US" sz="600" dirty="0"/>
              <a:t>Output files: 5noOH_CSV_fracture1_p_0175.csv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5kgs_0.5m_2fracs_exodus.e</a:t>
            </a:r>
          </a:p>
          <a:p>
            <a:r>
              <a:rPr lang="en-US" sz="600" dirty="0">
                <a:hlinkClick r:id="rId6"/>
              </a:rPr>
              <a:t>GitHub Repository Link</a:t>
            </a:r>
            <a:endParaRPr lang="en-US" sz="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F3C473-2268-BF5A-F0E8-179656502539}"/>
              </a:ext>
            </a:extLst>
          </p:cNvPr>
          <p:cNvSpPr txBox="1"/>
          <p:nvPr/>
        </p:nvSpPr>
        <p:spPr>
          <a:xfrm>
            <a:off x="8474574" y="5088285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10kgs_0.5m_2fracs.i</a:t>
            </a:r>
          </a:p>
          <a:p>
            <a:r>
              <a:rPr lang="en-US" sz="600" dirty="0"/>
              <a:t>Output files: 10noOH_CSV_fracture1_p_0175.csv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10kgs_0.5m_2fracs_exodus.e</a:t>
            </a:r>
          </a:p>
          <a:p>
            <a:r>
              <a:rPr lang="en-US" sz="600" dirty="0">
                <a:hlinkClick r:id="rId7"/>
              </a:rPr>
              <a:t>GitHub Repository Link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849754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01AB52C-1ED9-1463-8544-18A213E48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703" y="1733315"/>
            <a:ext cx="3517119" cy="338522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9B091D8-3AC3-5046-3A0B-1E634B6AD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9" y="1728003"/>
            <a:ext cx="3537345" cy="33958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384DE11-0E63-80E9-4AA1-6D800F0BC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383" y="1733314"/>
            <a:ext cx="3517120" cy="3385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734705-408A-DCE2-D7FC-3D6A25DF7B44}"/>
              </a:ext>
            </a:extLst>
          </p:cNvPr>
          <p:cNvSpPr txBox="1"/>
          <p:nvPr/>
        </p:nvSpPr>
        <p:spPr>
          <a:xfrm>
            <a:off x="1198181" y="560881"/>
            <a:ext cx="979563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Pressure Across EGS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(Fracture Diameter = 1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E5BFB6-214E-2ECD-8CBC-C69AFF0068F2}"/>
              </a:ext>
            </a:extLst>
          </p:cNvPr>
          <p:cNvSpPr txBox="1"/>
          <p:nvPr/>
        </p:nvSpPr>
        <p:spPr>
          <a:xfrm>
            <a:off x="1002464" y="5113740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2kgs_1m_2fracs.i</a:t>
            </a:r>
          </a:p>
          <a:p>
            <a:r>
              <a:rPr lang="en-US" sz="600" dirty="0"/>
              <a:t>Output files: 2noOH_CSV_fracture1_p_0175.csv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2kgs_1m_2fracs_exodus.e</a:t>
            </a:r>
          </a:p>
          <a:p>
            <a:r>
              <a:rPr lang="en-US" sz="600" dirty="0">
                <a:hlinkClick r:id="rId5"/>
              </a:rPr>
              <a:t>GitHub Repository Link</a:t>
            </a:r>
            <a:endParaRPr lang="en-US" sz="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D3269-54A5-ADB3-51AA-3C6FA3DCC99B}"/>
              </a:ext>
            </a:extLst>
          </p:cNvPr>
          <p:cNvSpPr txBox="1"/>
          <p:nvPr/>
        </p:nvSpPr>
        <p:spPr>
          <a:xfrm>
            <a:off x="4649679" y="5113739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5kgs_1m_2fracs.i</a:t>
            </a:r>
          </a:p>
          <a:p>
            <a:r>
              <a:rPr lang="en-US" sz="600" dirty="0"/>
              <a:t>Output files: 5noOH_CSV_fracture1_p_0180.csv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5kgs_1m_2fracs_exodus.e</a:t>
            </a:r>
          </a:p>
          <a:p>
            <a:r>
              <a:rPr lang="en-US" sz="600" dirty="0">
                <a:hlinkClick r:id="rId6"/>
              </a:rPr>
              <a:t>GitHub Repository Link</a:t>
            </a:r>
            <a:endParaRPr lang="en-US" sz="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BDD500-CD31-5D81-F933-15CFF992320C}"/>
              </a:ext>
            </a:extLst>
          </p:cNvPr>
          <p:cNvSpPr txBox="1"/>
          <p:nvPr/>
        </p:nvSpPr>
        <p:spPr>
          <a:xfrm>
            <a:off x="8474574" y="5088285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10kgs_1m_2fracs.i</a:t>
            </a:r>
          </a:p>
          <a:p>
            <a:r>
              <a:rPr lang="en-US" sz="600" dirty="0"/>
              <a:t>Output files: 10noOH_CSV_fracture1_p_0181.csv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10kgs_1m_2fracs_exodus.e</a:t>
            </a:r>
          </a:p>
          <a:p>
            <a:r>
              <a:rPr lang="en-US" sz="600" dirty="0">
                <a:hlinkClick r:id="rId7"/>
              </a:rPr>
              <a:t>GitHub Repository Link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8321195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5E8454AA-6064-845D-6A60-41A5DCC5C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704" y="1733313"/>
            <a:ext cx="3517119" cy="338522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A8326D6-09CF-4D87-1270-CBF9EA39A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9" y="1733313"/>
            <a:ext cx="3537345" cy="33958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7F5473B-B4D2-4AF0-F3E2-A951A371E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384" y="1733313"/>
            <a:ext cx="3517120" cy="33852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F981F6-1C42-DCFA-989B-A0DE778777EF}"/>
              </a:ext>
            </a:extLst>
          </p:cNvPr>
          <p:cNvSpPr txBox="1"/>
          <p:nvPr/>
        </p:nvSpPr>
        <p:spPr>
          <a:xfrm>
            <a:off x="1198181" y="560881"/>
            <a:ext cx="979563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Pressure Across EGS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(Fracture Diameter = 2 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771B72-3008-2AFF-95C2-5ED0A9713E68}"/>
              </a:ext>
            </a:extLst>
          </p:cNvPr>
          <p:cNvSpPr txBox="1"/>
          <p:nvPr/>
        </p:nvSpPr>
        <p:spPr>
          <a:xfrm>
            <a:off x="1002464" y="5113740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2kgs_2m_2fracs.i</a:t>
            </a:r>
          </a:p>
          <a:p>
            <a:r>
              <a:rPr lang="en-US" sz="600" dirty="0"/>
              <a:t>Output files: 2noOH_CSV_fracture1_p_0191.csv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2kgs_2m_2fracs_exodus.e</a:t>
            </a:r>
          </a:p>
          <a:p>
            <a:r>
              <a:rPr lang="en-US" sz="600" dirty="0">
                <a:hlinkClick r:id="rId5"/>
              </a:rPr>
              <a:t>GitHub Repository Link</a:t>
            </a:r>
            <a:endParaRPr lang="en-US" sz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0EEC5-1346-4295-14D3-6DAC1675DF61}"/>
              </a:ext>
            </a:extLst>
          </p:cNvPr>
          <p:cNvSpPr txBox="1"/>
          <p:nvPr/>
        </p:nvSpPr>
        <p:spPr>
          <a:xfrm>
            <a:off x="4649679" y="5113739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5kgs_2m_2fracs.i</a:t>
            </a:r>
          </a:p>
          <a:p>
            <a:r>
              <a:rPr lang="en-US" sz="600" dirty="0"/>
              <a:t>Output files: 5noOH_CSV_fracture1_p_0198.csv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5kgs_2m_2fracs_exodus.e</a:t>
            </a:r>
          </a:p>
          <a:p>
            <a:r>
              <a:rPr lang="en-US" sz="600" dirty="0">
                <a:hlinkClick r:id="rId6"/>
              </a:rPr>
              <a:t>GitHub Repository Link</a:t>
            </a:r>
            <a:endParaRPr lang="en-US" sz="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63BA4-3EA9-E161-D5C9-D9F36788CDB5}"/>
              </a:ext>
            </a:extLst>
          </p:cNvPr>
          <p:cNvSpPr txBox="1"/>
          <p:nvPr/>
        </p:nvSpPr>
        <p:spPr>
          <a:xfrm>
            <a:off x="8474574" y="5088285"/>
            <a:ext cx="28926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Input file: 10kgs_2m_2fracs.i</a:t>
            </a:r>
          </a:p>
          <a:p>
            <a:r>
              <a:rPr lang="en-US" sz="600" dirty="0"/>
              <a:t>Output files: 10noOH_CSV_fracture1_p_0205.csv</a:t>
            </a:r>
          </a:p>
          <a:p>
            <a:r>
              <a:rPr lang="en-US" sz="600" dirty="0"/>
              <a:t>‘’                            “fracture1_perf1”     ”.csv</a:t>
            </a:r>
          </a:p>
          <a:p>
            <a:r>
              <a:rPr lang="en-US" sz="600" dirty="0"/>
              <a:t>‘’                            “fracture1_perf2”     ”.csv</a:t>
            </a:r>
          </a:p>
          <a:p>
            <a:r>
              <a:rPr lang="en-US" sz="600" dirty="0"/>
              <a:t>‘’                            “fracture2”     ”.csv</a:t>
            </a:r>
          </a:p>
          <a:p>
            <a:r>
              <a:rPr lang="en-US" sz="600" dirty="0"/>
              <a:t>‘’                            “fracture2_perf1”     ”.csv</a:t>
            </a:r>
          </a:p>
          <a:p>
            <a:r>
              <a:rPr lang="en-US" sz="600" dirty="0"/>
              <a:t>‘’                            “fracture2_perf2”     ”.csv</a:t>
            </a:r>
          </a:p>
          <a:p>
            <a:r>
              <a:rPr lang="en-US" sz="600" dirty="0"/>
              <a:t>‘’                            “fracture3”     ”.csv</a:t>
            </a:r>
          </a:p>
          <a:p>
            <a:r>
              <a:rPr lang="en-US" sz="600" dirty="0"/>
              <a:t>‘’                            “</a:t>
            </a:r>
            <a:r>
              <a:rPr lang="en-US" sz="600" dirty="0" err="1"/>
              <a:t>injection_pipe</a:t>
            </a:r>
            <a:r>
              <a:rPr lang="en-US" sz="600" dirty="0"/>
              <a:t>”     ”.csv</a:t>
            </a:r>
          </a:p>
          <a:p>
            <a:r>
              <a:rPr lang="en-US" sz="600" dirty="0"/>
              <a:t>‘’                            “pipe2”     ”.csv</a:t>
            </a:r>
          </a:p>
          <a:p>
            <a:r>
              <a:rPr lang="en-US" sz="600" dirty="0"/>
              <a:t>‘’                            “pipe3”     ”.csv</a:t>
            </a:r>
          </a:p>
          <a:p>
            <a:r>
              <a:rPr lang="en-US" sz="600" dirty="0"/>
              <a:t>‘’                            “pipe4”     ”.csv</a:t>
            </a:r>
          </a:p>
          <a:p>
            <a:r>
              <a:rPr lang="en-US" sz="600" dirty="0"/>
              <a:t>‘’                            “pipe5”     ”.csv</a:t>
            </a:r>
          </a:p>
          <a:p>
            <a:r>
              <a:rPr lang="en-US" sz="600" dirty="0"/>
              <a:t>‘’                            “pipe6”     ”.csv</a:t>
            </a:r>
          </a:p>
          <a:p>
            <a:r>
              <a:rPr lang="en-US" sz="600" dirty="0"/>
              <a:t>‘’                            “pipe7”     ”.csv</a:t>
            </a:r>
          </a:p>
          <a:p>
            <a:r>
              <a:rPr lang="en-US" sz="700" dirty="0"/>
              <a:t>‘’                       “</a:t>
            </a:r>
            <a:r>
              <a:rPr lang="en-US" sz="700" dirty="0" err="1"/>
              <a:t>production_pipe</a:t>
            </a:r>
            <a:r>
              <a:rPr lang="en-US" sz="700" dirty="0"/>
              <a:t>”     ”.csv</a:t>
            </a:r>
            <a:endParaRPr lang="en-US" sz="600" dirty="0"/>
          </a:p>
          <a:p>
            <a:r>
              <a:rPr lang="en-US" sz="600" dirty="0"/>
              <a:t>10kgs_2m_2fracs_exodus.e</a:t>
            </a:r>
          </a:p>
          <a:p>
            <a:r>
              <a:rPr lang="en-US" sz="600" dirty="0">
                <a:hlinkClick r:id="rId7"/>
              </a:rPr>
              <a:t>GitHub Repository Link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5613773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D448E-99D2-E009-0571-4F6B6B07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Perforation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B443E-23FF-99C9-11E3-A8560B8E3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Changed the pipe configuration to </a:t>
            </a:r>
            <a:r>
              <a:rPr lang="en-US" b="1" dirty="0"/>
              <a:t>have</a:t>
            </a:r>
            <a:r>
              <a:rPr lang="en-US" dirty="0"/>
              <a:t> </a:t>
            </a:r>
            <a:r>
              <a:rPr lang="en-US" b="1" dirty="0"/>
              <a:t>both</a:t>
            </a:r>
            <a:r>
              <a:rPr lang="en-US" dirty="0"/>
              <a:t> </a:t>
            </a:r>
            <a:r>
              <a:rPr lang="en-US" b="1" dirty="0"/>
              <a:t>inlet</a:t>
            </a:r>
            <a:r>
              <a:rPr lang="en-US" dirty="0"/>
              <a:t> and </a:t>
            </a:r>
            <a:r>
              <a:rPr lang="en-US" b="1" dirty="0"/>
              <a:t>outlet</a:t>
            </a:r>
            <a:r>
              <a:rPr lang="en-US" dirty="0"/>
              <a:t> </a:t>
            </a:r>
            <a:r>
              <a:rPr lang="en-US" b="1" dirty="0"/>
              <a:t>perforations</a:t>
            </a:r>
          </a:p>
          <a:p>
            <a:r>
              <a:rPr lang="en-US" dirty="0"/>
              <a:t>Changed the pipe configuration to </a:t>
            </a:r>
            <a:r>
              <a:rPr lang="en-US" b="1" dirty="0"/>
              <a:t>have inlet </a:t>
            </a:r>
            <a:r>
              <a:rPr lang="en-US" dirty="0"/>
              <a:t>perforations but </a:t>
            </a:r>
            <a:r>
              <a:rPr lang="en-US" b="1" dirty="0"/>
              <a:t>no</a:t>
            </a:r>
            <a:r>
              <a:rPr lang="en-US" dirty="0"/>
              <a:t> </a:t>
            </a:r>
            <a:r>
              <a:rPr lang="en-US" b="1" dirty="0"/>
              <a:t>outlet perforations </a:t>
            </a:r>
            <a:r>
              <a:rPr lang="en-US" dirty="0"/>
              <a:t>(Exit </a:t>
            </a:r>
            <a:r>
              <a:rPr lang="en-US" dirty="0" err="1"/>
              <a:t>Perfs</a:t>
            </a:r>
            <a:r>
              <a:rPr lang="en-US" dirty="0"/>
              <a:t>)</a:t>
            </a:r>
          </a:p>
          <a:p>
            <a:r>
              <a:rPr lang="en-US" dirty="0"/>
              <a:t>Changed the pipe configuration to have </a:t>
            </a:r>
            <a:r>
              <a:rPr lang="en-US" b="1" dirty="0"/>
              <a:t>no inlet or outlet perforations</a:t>
            </a:r>
          </a:p>
          <a:p>
            <a:r>
              <a:rPr lang="en-US" dirty="0"/>
              <a:t>Performed this study at </a:t>
            </a:r>
            <a:r>
              <a:rPr lang="en-US" b="1" dirty="0"/>
              <a:t>5 kg/s</a:t>
            </a:r>
            <a:r>
              <a:rPr lang="en-US" dirty="0"/>
              <a:t> and </a:t>
            </a:r>
            <a:r>
              <a:rPr lang="en-US" b="1" dirty="0"/>
              <a:t>1 m fracture diameter</a:t>
            </a:r>
            <a:r>
              <a:rPr lang="en-US" dirty="0"/>
              <a:t> with </a:t>
            </a:r>
            <a:r>
              <a:rPr lang="en-US" b="1" dirty="0"/>
              <a:t>3 fracture zones</a:t>
            </a:r>
          </a:p>
        </p:txBody>
      </p:sp>
    </p:spTree>
    <p:extLst>
      <p:ext uri="{BB962C8B-B14F-4D97-AF65-F5344CB8AC3E}">
        <p14:creationId xmlns:p14="http://schemas.microsoft.com/office/powerpoint/2010/main" val="24459526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671233-BDC5-92C2-6A2A-F01FA44322AB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Flow Distribution Percentage (Fracture Diameter = 1 m)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1CBD667-9A13-B1DC-F338-FC2208DBD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561" y="643466"/>
            <a:ext cx="5726210" cy="55687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919D4A-7352-610F-AB7F-AFBE66DDC5CD}"/>
              </a:ext>
            </a:extLst>
          </p:cNvPr>
          <p:cNvSpPr txBox="1"/>
          <p:nvPr/>
        </p:nvSpPr>
        <p:spPr>
          <a:xfrm>
            <a:off x="717422" y="4907769"/>
            <a:ext cx="4371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Input files: </a:t>
            </a:r>
          </a:p>
          <a:p>
            <a:r>
              <a:rPr lang="en-US" sz="1000" dirty="0"/>
              <a:t>5kgs_1m.i</a:t>
            </a:r>
          </a:p>
          <a:p>
            <a:r>
              <a:rPr lang="en-US" sz="1000" dirty="0"/>
              <a:t>noexitperfs5_1m.i</a:t>
            </a:r>
          </a:p>
          <a:p>
            <a:r>
              <a:rPr lang="en-US" sz="1000" dirty="0"/>
              <a:t>noperfs_1m.i</a:t>
            </a:r>
          </a:p>
          <a:p>
            <a:r>
              <a:rPr lang="en-US" sz="1000" dirty="0"/>
              <a:t>Output files: </a:t>
            </a:r>
          </a:p>
          <a:p>
            <a:r>
              <a:rPr lang="en-US" sz="1000" dirty="0"/>
              <a:t>bothexitperfs_1m_CSV.csv</a:t>
            </a:r>
          </a:p>
          <a:p>
            <a:r>
              <a:rPr lang="en-US" sz="1000" dirty="0"/>
              <a:t>5kgs_1m_exodus.e</a:t>
            </a:r>
          </a:p>
          <a:p>
            <a:r>
              <a:rPr lang="en-US" sz="1000" dirty="0"/>
              <a:t>noexitperfs5_1m_CSV.csv</a:t>
            </a:r>
          </a:p>
          <a:p>
            <a:r>
              <a:rPr lang="en-US" sz="1000" dirty="0"/>
              <a:t>noexitperfs5_1m_exodus.e</a:t>
            </a:r>
          </a:p>
          <a:p>
            <a:r>
              <a:rPr lang="en-US" sz="1000" dirty="0"/>
              <a:t>noperfs_1m_CSV.csv</a:t>
            </a:r>
          </a:p>
          <a:p>
            <a:r>
              <a:rPr lang="en-US" sz="1000" dirty="0"/>
              <a:t>noperfs_1m_exodus.e</a:t>
            </a:r>
          </a:p>
          <a:p>
            <a:r>
              <a:rPr lang="en-US" sz="1000" dirty="0">
                <a:hlinkClick r:id="rId3"/>
              </a:rPr>
              <a:t>GitHub Repository Link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211383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671233-BDC5-92C2-6A2A-F01FA44322AB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Flow Distribution Percentage (Fracture Diameter = 2 m)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9BBBBA1-554F-D618-2392-B7A1CA1B8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561" y="643466"/>
            <a:ext cx="5726210" cy="55687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B9E528-468A-6CD4-B191-240129651047}"/>
              </a:ext>
            </a:extLst>
          </p:cNvPr>
          <p:cNvSpPr txBox="1"/>
          <p:nvPr/>
        </p:nvSpPr>
        <p:spPr>
          <a:xfrm>
            <a:off x="717422" y="4907769"/>
            <a:ext cx="4371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Input files: </a:t>
            </a:r>
          </a:p>
          <a:p>
            <a:r>
              <a:rPr lang="en-US" sz="1000" dirty="0"/>
              <a:t>5kgs_2m.i</a:t>
            </a:r>
          </a:p>
          <a:p>
            <a:r>
              <a:rPr lang="en-US" sz="1000" dirty="0"/>
              <a:t>noexitperfs5_2m.i</a:t>
            </a:r>
          </a:p>
          <a:p>
            <a:r>
              <a:rPr lang="en-US" sz="1000" dirty="0"/>
              <a:t>noperfs_2m.i</a:t>
            </a:r>
          </a:p>
          <a:p>
            <a:r>
              <a:rPr lang="en-US" sz="1000" dirty="0"/>
              <a:t>Output files: </a:t>
            </a:r>
          </a:p>
          <a:p>
            <a:r>
              <a:rPr lang="en-US" sz="1000" dirty="0"/>
              <a:t>bothexitperfs_2m_CSV.csv</a:t>
            </a:r>
          </a:p>
          <a:p>
            <a:r>
              <a:rPr lang="en-US" sz="1000" dirty="0"/>
              <a:t>5kgs_2m_exodus.e</a:t>
            </a:r>
          </a:p>
          <a:p>
            <a:r>
              <a:rPr lang="en-US" sz="1000" dirty="0"/>
              <a:t>noexitperfs5_2m_CSV.csv</a:t>
            </a:r>
          </a:p>
          <a:p>
            <a:r>
              <a:rPr lang="en-US" sz="1000" dirty="0"/>
              <a:t>noexitperfs5_2m_exodus.e</a:t>
            </a:r>
          </a:p>
          <a:p>
            <a:r>
              <a:rPr lang="en-US" sz="1000" dirty="0"/>
              <a:t>noperfs_2m_CSV.csv</a:t>
            </a:r>
          </a:p>
          <a:p>
            <a:r>
              <a:rPr lang="en-US" sz="1000" dirty="0"/>
              <a:t>noperfs_2m_exodus.e</a:t>
            </a:r>
          </a:p>
          <a:p>
            <a:r>
              <a:rPr lang="en-US" sz="1000" dirty="0">
                <a:hlinkClick r:id="rId3"/>
              </a:rPr>
              <a:t>GitHub Repository Link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105420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6BDC8-54A5-E283-40CA-4D9DEE925237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Flowrate Inlet and Outlet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(Fracture Diameter = 1 m)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C0CB9077-E66C-4789-7102-D37ECA936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318" y="643466"/>
            <a:ext cx="5582696" cy="55687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79A560-A30D-F5D5-5142-E40FEE5A5CBA}"/>
              </a:ext>
            </a:extLst>
          </p:cNvPr>
          <p:cNvSpPr txBox="1"/>
          <p:nvPr/>
        </p:nvSpPr>
        <p:spPr>
          <a:xfrm>
            <a:off x="717422" y="4907769"/>
            <a:ext cx="4371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Input files: </a:t>
            </a:r>
          </a:p>
          <a:p>
            <a:r>
              <a:rPr lang="en-US" sz="1000" dirty="0"/>
              <a:t>5kgs_1m.i</a:t>
            </a:r>
          </a:p>
          <a:p>
            <a:r>
              <a:rPr lang="en-US" sz="1000" dirty="0"/>
              <a:t>noexitperfs5_1m.i</a:t>
            </a:r>
          </a:p>
          <a:p>
            <a:r>
              <a:rPr lang="en-US" sz="1000" dirty="0"/>
              <a:t>noperfs_1m.i</a:t>
            </a:r>
          </a:p>
          <a:p>
            <a:r>
              <a:rPr lang="en-US" sz="1000" dirty="0"/>
              <a:t>Output files: </a:t>
            </a:r>
          </a:p>
          <a:p>
            <a:r>
              <a:rPr lang="en-US" sz="1000" dirty="0"/>
              <a:t>bothexitperfs_1m_CSV.csv</a:t>
            </a:r>
          </a:p>
          <a:p>
            <a:r>
              <a:rPr lang="en-US" sz="1000" dirty="0"/>
              <a:t>5kgs_1m_exodus.e</a:t>
            </a:r>
          </a:p>
          <a:p>
            <a:r>
              <a:rPr lang="en-US" sz="1000" dirty="0"/>
              <a:t>noexitperfs5_1m_CSV.csv</a:t>
            </a:r>
          </a:p>
          <a:p>
            <a:r>
              <a:rPr lang="en-US" sz="1000" dirty="0"/>
              <a:t>noexitperfs5_1m_exodus.e</a:t>
            </a:r>
          </a:p>
          <a:p>
            <a:r>
              <a:rPr lang="en-US" sz="1000" dirty="0"/>
              <a:t>noperfs_1m_CSV.csv</a:t>
            </a:r>
          </a:p>
          <a:p>
            <a:r>
              <a:rPr lang="en-US" sz="1000" dirty="0"/>
              <a:t>noperfs_1m_exodus.e</a:t>
            </a:r>
          </a:p>
          <a:p>
            <a:r>
              <a:rPr lang="en-US" sz="1000" dirty="0">
                <a:hlinkClick r:id="rId3"/>
              </a:rPr>
              <a:t>GitHub Repository Link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91025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A37E76-5FF0-08FE-814B-4A0020EE17CE}"/>
              </a:ext>
            </a:extLst>
          </p:cNvPr>
          <p:cNvCxnSpPr>
            <a:cxnSpLocks/>
          </p:cNvCxnSpPr>
          <p:nvPr/>
        </p:nvCxnSpPr>
        <p:spPr>
          <a:xfrm>
            <a:off x="3163330" y="630195"/>
            <a:ext cx="0" cy="3174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249BC1-298C-4165-7B78-2BA53B7D1F0F}"/>
              </a:ext>
            </a:extLst>
          </p:cNvPr>
          <p:cNvCxnSpPr>
            <a:cxnSpLocks/>
          </p:cNvCxnSpPr>
          <p:nvPr/>
        </p:nvCxnSpPr>
        <p:spPr>
          <a:xfrm>
            <a:off x="3163330" y="3804745"/>
            <a:ext cx="2066028" cy="1145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286F88-3612-7E94-5E27-4F6036652F36}"/>
              </a:ext>
            </a:extLst>
          </p:cNvPr>
          <p:cNvCxnSpPr>
            <a:cxnSpLocks/>
          </p:cNvCxnSpPr>
          <p:nvPr/>
        </p:nvCxnSpPr>
        <p:spPr>
          <a:xfrm flipH="1" flipV="1">
            <a:off x="3310759" y="2953407"/>
            <a:ext cx="1918599" cy="9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30D570-D1B0-732D-38F4-22012D3725A2}"/>
              </a:ext>
            </a:extLst>
          </p:cNvPr>
          <p:cNvCxnSpPr/>
          <p:nvPr/>
        </p:nvCxnSpPr>
        <p:spPr>
          <a:xfrm flipV="1">
            <a:off x="3310759" y="630195"/>
            <a:ext cx="0" cy="2333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73AE76-7E01-1184-8181-32E10C224F73}"/>
              </a:ext>
            </a:extLst>
          </p:cNvPr>
          <p:cNvCxnSpPr>
            <a:cxnSpLocks/>
          </p:cNvCxnSpPr>
          <p:nvPr/>
        </p:nvCxnSpPr>
        <p:spPr>
          <a:xfrm flipV="1">
            <a:off x="5229358" y="3906982"/>
            <a:ext cx="0" cy="1043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328406F-06E2-4732-43A1-FBC72C34381F}"/>
              </a:ext>
            </a:extLst>
          </p:cNvPr>
          <p:cNvCxnSpPr>
            <a:cxnSpLocks/>
          </p:cNvCxnSpPr>
          <p:nvPr/>
        </p:nvCxnSpPr>
        <p:spPr>
          <a:xfrm flipV="1">
            <a:off x="4802204" y="3688396"/>
            <a:ext cx="0" cy="1049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95E193E3-5EC9-690B-9018-E959EC7C2506}"/>
              </a:ext>
            </a:extLst>
          </p:cNvPr>
          <p:cNvSpPr/>
          <p:nvPr/>
        </p:nvSpPr>
        <p:spPr>
          <a:xfrm>
            <a:off x="5198481" y="4717568"/>
            <a:ext cx="5740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462016F-F814-2647-B732-1C84D5ADFE4C}"/>
              </a:ext>
            </a:extLst>
          </p:cNvPr>
          <p:cNvSpPr/>
          <p:nvPr/>
        </p:nvSpPr>
        <p:spPr>
          <a:xfrm>
            <a:off x="5202728" y="4115773"/>
            <a:ext cx="5740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7A7ED34-EBAA-5B21-BD4A-21E5BF8C1062}"/>
              </a:ext>
            </a:extLst>
          </p:cNvPr>
          <p:cNvSpPr/>
          <p:nvPr/>
        </p:nvSpPr>
        <p:spPr>
          <a:xfrm>
            <a:off x="4773499" y="4495212"/>
            <a:ext cx="5740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CBD357-CE1A-849C-0ED6-F51E18F2EB8A}"/>
              </a:ext>
            </a:extLst>
          </p:cNvPr>
          <p:cNvSpPr/>
          <p:nvPr/>
        </p:nvSpPr>
        <p:spPr>
          <a:xfrm>
            <a:off x="4771626" y="3913980"/>
            <a:ext cx="5740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A274EFF-060C-AA7D-1F48-8B0C5AEC8C08}"/>
              </a:ext>
            </a:extLst>
          </p:cNvPr>
          <p:cNvSpPr txBox="1"/>
          <p:nvPr/>
        </p:nvSpPr>
        <p:spPr>
          <a:xfrm>
            <a:off x="903137" y="106262"/>
            <a:ext cx="535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Post-processor locations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F2B58BB-76CE-75B7-EA80-5E73283B9057}"/>
              </a:ext>
            </a:extLst>
          </p:cNvPr>
          <p:cNvCxnSpPr/>
          <p:nvPr/>
        </p:nvCxnSpPr>
        <p:spPr>
          <a:xfrm flipH="1">
            <a:off x="2627290" y="630195"/>
            <a:ext cx="536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084BFAF-31E6-E26F-D2AE-7CCFF561E8F4}"/>
              </a:ext>
            </a:extLst>
          </p:cNvPr>
          <p:cNvSpPr txBox="1"/>
          <p:nvPr/>
        </p:nvSpPr>
        <p:spPr>
          <a:xfrm>
            <a:off x="1229097" y="419778"/>
            <a:ext cx="2226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m_dot_inlet</a:t>
            </a:r>
            <a:r>
              <a:rPr lang="en-US" dirty="0"/>
              <a:t>,</a:t>
            </a:r>
          </a:p>
          <a:p>
            <a:r>
              <a:rPr lang="en-US" dirty="0" err="1"/>
              <a:t>injection_pressure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D0600A-E3ED-8E94-1084-A3BEB0627816}"/>
              </a:ext>
            </a:extLst>
          </p:cNvPr>
          <p:cNvCxnSpPr>
            <a:cxnSpLocks/>
          </p:cNvCxnSpPr>
          <p:nvPr/>
        </p:nvCxnSpPr>
        <p:spPr>
          <a:xfrm flipH="1">
            <a:off x="3645725" y="4518071"/>
            <a:ext cx="1183310" cy="2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E997332-C985-133C-C725-DBF69A0C86A6}"/>
              </a:ext>
            </a:extLst>
          </p:cNvPr>
          <p:cNvSpPr txBox="1"/>
          <p:nvPr/>
        </p:nvSpPr>
        <p:spPr>
          <a:xfrm>
            <a:off x="1665458" y="4185549"/>
            <a:ext cx="2459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m_dot_fracture1_inlet,</a:t>
            </a:r>
          </a:p>
          <a:p>
            <a:r>
              <a:rPr lang="en-US" dirty="0"/>
              <a:t>T_fracture1_inlet , pressure_in_fracture1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CFD324-C626-A981-AD66-CA0C6F50631B}"/>
              </a:ext>
            </a:extLst>
          </p:cNvPr>
          <p:cNvCxnSpPr>
            <a:cxnSpLocks/>
          </p:cNvCxnSpPr>
          <p:nvPr/>
        </p:nvCxnSpPr>
        <p:spPr>
          <a:xfrm flipH="1">
            <a:off x="4081946" y="4728488"/>
            <a:ext cx="1126347" cy="952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0EEA5E7-10F4-0F98-940C-214A78E3C86B}"/>
              </a:ext>
            </a:extLst>
          </p:cNvPr>
          <p:cNvSpPr txBox="1"/>
          <p:nvPr/>
        </p:nvSpPr>
        <p:spPr>
          <a:xfrm>
            <a:off x="2000763" y="5221076"/>
            <a:ext cx="2459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m_dot_fracture2_inlet,</a:t>
            </a:r>
          </a:p>
          <a:p>
            <a:r>
              <a:rPr lang="en-US" dirty="0"/>
              <a:t>T_fracture2_inlet , pressure_in_fracture2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C1CFE64-FE52-9C83-B25A-E3C9F851D480}"/>
              </a:ext>
            </a:extLst>
          </p:cNvPr>
          <p:cNvCxnSpPr>
            <a:cxnSpLocks/>
          </p:cNvCxnSpPr>
          <p:nvPr/>
        </p:nvCxnSpPr>
        <p:spPr>
          <a:xfrm flipV="1">
            <a:off x="4798316" y="2794736"/>
            <a:ext cx="178147" cy="1132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3CA7CB6-A180-DDF4-0614-09E712039749}"/>
              </a:ext>
            </a:extLst>
          </p:cNvPr>
          <p:cNvSpPr txBox="1"/>
          <p:nvPr/>
        </p:nvSpPr>
        <p:spPr>
          <a:xfrm>
            <a:off x="3799204" y="2119655"/>
            <a:ext cx="2459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T_fracture1_outlet, pressure_out_fracture1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3218B0-338D-B3C8-BA16-837698E2B6B9}"/>
              </a:ext>
            </a:extLst>
          </p:cNvPr>
          <p:cNvCxnSpPr>
            <a:cxnSpLocks/>
          </p:cNvCxnSpPr>
          <p:nvPr/>
        </p:nvCxnSpPr>
        <p:spPr>
          <a:xfrm flipV="1">
            <a:off x="5213057" y="3305787"/>
            <a:ext cx="436667" cy="853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EC7E134-1AD7-28D3-BB4D-0425A1DD50C0}"/>
              </a:ext>
            </a:extLst>
          </p:cNvPr>
          <p:cNvSpPr txBox="1"/>
          <p:nvPr/>
        </p:nvSpPr>
        <p:spPr>
          <a:xfrm>
            <a:off x="5331148" y="2687694"/>
            <a:ext cx="2459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T_fracture2_outlet , pressure_out_fracture2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4AAFF64-8485-6A76-D13F-DFE1CFE6B6E4}"/>
              </a:ext>
            </a:extLst>
          </p:cNvPr>
          <p:cNvSpPr txBox="1"/>
          <p:nvPr/>
        </p:nvSpPr>
        <p:spPr>
          <a:xfrm>
            <a:off x="3881070" y="425100"/>
            <a:ext cx="2306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m_dot_outlet</a:t>
            </a:r>
            <a:r>
              <a:rPr lang="en-US" dirty="0"/>
              <a:t>, </a:t>
            </a:r>
            <a:r>
              <a:rPr lang="en-US" dirty="0" err="1"/>
              <a:t>production_pressure</a:t>
            </a:r>
            <a:endParaRPr lang="en-US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108F9C7-45B9-B760-FE4F-9C2B0F2B50F2}"/>
              </a:ext>
            </a:extLst>
          </p:cNvPr>
          <p:cNvCxnSpPr>
            <a:cxnSpLocks/>
          </p:cNvCxnSpPr>
          <p:nvPr/>
        </p:nvCxnSpPr>
        <p:spPr>
          <a:xfrm>
            <a:off x="3315731" y="630195"/>
            <a:ext cx="6031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C011064-490A-9C0E-ADF7-F3A5990D4C21}"/>
              </a:ext>
            </a:extLst>
          </p:cNvPr>
          <p:cNvCxnSpPr>
            <a:cxnSpLocks/>
          </p:cNvCxnSpPr>
          <p:nvPr/>
        </p:nvCxnSpPr>
        <p:spPr>
          <a:xfrm>
            <a:off x="5925787" y="896587"/>
            <a:ext cx="2721775" cy="470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499FAA6-C387-DB6B-BDA4-17D92A727E3E}"/>
              </a:ext>
            </a:extLst>
          </p:cNvPr>
          <p:cNvSpPr txBox="1"/>
          <p:nvPr/>
        </p:nvSpPr>
        <p:spPr>
          <a:xfrm>
            <a:off x="5533477" y="1306381"/>
            <a:ext cx="62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pressure_drop</a:t>
            </a:r>
            <a:r>
              <a:rPr lang="en-US" dirty="0"/>
              <a:t> = abs(</a:t>
            </a:r>
            <a:r>
              <a:rPr lang="en-US" dirty="0" err="1"/>
              <a:t>injection_pressure</a:t>
            </a:r>
            <a:r>
              <a:rPr lang="en-US" dirty="0"/>
              <a:t> – </a:t>
            </a:r>
            <a:r>
              <a:rPr lang="en-US" dirty="0" err="1"/>
              <a:t>production_pressure</a:t>
            </a:r>
            <a:r>
              <a:rPr lang="en-US" dirty="0"/>
              <a:t>)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76503263-99AF-F935-C479-5A3B606A0256}"/>
              </a:ext>
            </a:extLst>
          </p:cNvPr>
          <p:cNvCxnSpPr>
            <a:cxnSpLocks/>
          </p:cNvCxnSpPr>
          <p:nvPr/>
        </p:nvCxnSpPr>
        <p:spPr>
          <a:xfrm>
            <a:off x="5848350" y="2317069"/>
            <a:ext cx="5133975" cy="21761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03277FD8-6279-BEE8-C4E7-0952D644F464}"/>
              </a:ext>
            </a:extLst>
          </p:cNvPr>
          <p:cNvCxnSpPr>
            <a:cxnSpLocks/>
          </p:cNvCxnSpPr>
          <p:nvPr/>
        </p:nvCxnSpPr>
        <p:spPr>
          <a:xfrm flipV="1">
            <a:off x="4460467" y="4493172"/>
            <a:ext cx="6530043" cy="13361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DF04DE8-ACCB-6608-7057-7E9DA147CBDD}"/>
              </a:ext>
            </a:extLst>
          </p:cNvPr>
          <p:cNvSpPr txBox="1"/>
          <p:nvPr/>
        </p:nvSpPr>
        <p:spPr>
          <a:xfrm>
            <a:off x="9154243" y="4540931"/>
            <a:ext cx="3037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pressure_drop_fracture</a:t>
            </a:r>
            <a:r>
              <a:rPr lang="en-US" dirty="0"/>
              <a:t># = abs(</a:t>
            </a:r>
            <a:r>
              <a:rPr lang="en-US" dirty="0" err="1"/>
              <a:t>pressure_in_fracture</a:t>
            </a:r>
            <a:r>
              <a:rPr lang="en-US" dirty="0"/>
              <a:t>#– </a:t>
            </a:r>
            <a:r>
              <a:rPr lang="en-US" dirty="0" err="1"/>
              <a:t>pressure_in_fracture</a:t>
            </a:r>
            <a:r>
              <a:rPr lang="en-US" dirty="0"/>
              <a:t>#)</a:t>
            </a:r>
          </a:p>
        </p:txBody>
      </p:sp>
    </p:spTree>
    <p:extLst>
      <p:ext uri="{BB962C8B-B14F-4D97-AF65-F5344CB8AC3E}">
        <p14:creationId xmlns:p14="http://schemas.microsoft.com/office/powerpoint/2010/main" val="42585719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6BDC8-54A5-E283-40CA-4D9DEE925237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Flowrate Inlet and Outlet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(Fracture Diameter = 2 m)</a:t>
            </a: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74E2E8D-2E93-EC4A-D21F-38F6888C9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318" y="643466"/>
            <a:ext cx="5582696" cy="55687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AFBF30-0844-4374-983A-50ACC758B1AD}"/>
              </a:ext>
            </a:extLst>
          </p:cNvPr>
          <p:cNvSpPr txBox="1"/>
          <p:nvPr/>
        </p:nvSpPr>
        <p:spPr>
          <a:xfrm>
            <a:off x="717422" y="4907769"/>
            <a:ext cx="4371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Input files: </a:t>
            </a:r>
          </a:p>
          <a:p>
            <a:r>
              <a:rPr lang="en-US" sz="1000" dirty="0"/>
              <a:t>5kgs_2m.i</a:t>
            </a:r>
          </a:p>
          <a:p>
            <a:r>
              <a:rPr lang="en-US" sz="1000" dirty="0"/>
              <a:t>noexitperfs5_2m.i</a:t>
            </a:r>
          </a:p>
          <a:p>
            <a:r>
              <a:rPr lang="en-US" sz="1000" dirty="0"/>
              <a:t>noperfs_2m.i</a:t>
            </a:r>
          </a:p>
          <a:p>
            <a:r>
              <a:rPr lang="en-US" sz="1000" dirty="0"/>
              <a:t>Output files: </a:t>
            </a:r>
          </a:p>
          <a:p>
            <a:r>
              <a:rPr lang="en-US" sz="1000" dirty="0"/>
              <a:t>bothexitperfs_2m_CSV.csv</a:t>
            </a:r>
          </a:p>
          <a:p>
            <a:r>
              <a:rPr lang="en-US" sz="1000" dirty="0"/>
              <a:t>5kgs_2m_exodus.e</a:t>
            </a:r>
          </a:p>
          <a:p>
            <a:r>
              <a:rPr lang="en-US" sz="1000" dirty="0"/>
              <a:t>noexitperfs5_2m_CSV.csv</a:t>
            </a:r>
          </a:p>
          <a:p>
            <a:r>
              <a:rPr lang="en-US" sz="1000" dirty="0"/>
              <a:t>noexitperfs5_2m_exodus.e</a:t>
            </a:r>
          </a:p>
          <a:p>
            <a:r>
              <a:rPr lang="en-US" sz="1000" dirty="0"/>
              <a:t>noperfs_2m_CSV.csv</a:t>
            </a:r>
          </a:p>
          <a:p>
            <a:r>
              <a:rPr lang="en-US" sz="1000" dirty="0"/>
              <a:t>noperfs_2m_exodus.e</a:t>
            </a:r>
          </a:p>
          <a:p>
            <a:r>
              <a:rPr lang="en-US" sz="1000" dirty="0">
                <a:hlinkClick r:id="rId3"/>
              </a:rPr>
              <a:t>GitHub Repository Link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407483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FE13D0-B1B5-FDEF-9C52-4E01AA205B41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Fracture Permeability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(Fracture Diameter = 1 m)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242D623-DA5B-47CF-63CA-CF4A7473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815" y="643466"/>
            <a:ext cx="5785702" cy="55687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064CC4-EC6F-5F30-DE5D-939D1BA6EB39}"/>
              </a:ext>
            </a:extLst>
          </p:cNvPr>
          <p:cNvSpPr txBox="1"/>
          <p:nvPr/>
        </p:nvSpPr>
        <p:spPr>
          <a:xfrm>
            <a:off x="717422" y="4907769"/>
            <a:ext cx="4371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Input files: </a:t>
            </a:r>
          </a:p>
          <a:p>
            <a:r>
              <a:rPr lang="en-US" sz="1000" dirty="0"/>
              <a:t>5kgs_1m.i</a:t>
            </a:r>
          </a:p>
          <a:p>
            <a:r>
              <a:rPr lang="en-US" sz="1000" dirty="0"/>
              <a:t>noexitperfs5_1m.i</a:t>
            </a:r>
          </a:p>
          <a:p>
            <a:r>
              <a:rPr lang="en-US" sz="1000" dirty="0"/>
              <a:t>noperfs_1m.i</a:t>
            </a:r>
          </a:p>
          <a:p>
            <a:r>
              <a:rPr lang="en-US" sz="1000" dirty="0"/>
              <a:t>Output files: </a:t>
            </a:r>
          </a:p>
          <a:p>
            <a:r>
              <a:rPr lang="en-US" sz="1000" dirty="0"/>
              <a:t>bothexitperfs_1m_CSV.csv</a:t>
            </a:r>
          </a:p>
          <a:p>
            <a:r>
              <a:rPr lang="en-US" sz="1000" dirty="0"/>
              <a:t>5kgs_1m_exodus.e</a:t>
            </a:r>
          </a:p>
          <a:p>
            <a:r>
              <a:rPr lang="en-US" sz="1000" dirty="0"/>
              <a:t>noexitperfs5_1m_CSV.csv</a:t>
            </a:r>
          </a:p>
          <a:p>
            <a:r>
              <a:rPr lang="en-US" sz="1000" dirty="0"/>
              <a:t>noexitperfs5_1m_exodus.e</a:t>
            </a:r>
          </a:p>
          <a:p>
            <a:r>
              <a:rPr lang="en-US" sz="1000" dirty="0"/>
              <a:t>noperfs_1m_CSV.csv</a:t>
            </a:r>
          </a:p>
          <a:p>
            <a:r>
              <a:rPr lang="en-US" sz="1000" dirty="0"/>
              <a:t>noperfs_1m_exodus.e</a:t>
            </a:r>
          </a:p>
          <a:p>
            <a:r>
              <a:rPr lang="en-US" sz="1000" dirty="0">
                <a:hlinkClick r:id="rId3"/>
              </a:rPr>
              <a:t>GitHub Repository Link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642105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FE13D0-B1B5-FDEF-9C52-4E01AA205B41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Fracture Permeability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(Fracture Diameter = 2 m)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A9A6B3A-5FE2-03D5-7516-53CFDBB19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815" y="643466"/>
            <a:ext cx="5785702" cy="55687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6F7D9A-6F20-DE88-1297-6AABCC93C991}"/>
              </a:ext>
            </a:extLst>
          </p:cNvPr>
          <p:cNvSpPr txBox="1"/>
          <p:nvPr/>
        </p:nvSpPr>
        <p:spPr>
          <a:xfrm>
            <a:off x="717422" y="4907769"/>
            <a:ext cx="4371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Input files: </a:t>
            </a:r>
          </a:p>
          <a:p>
            <a:r>
              <a:rPr lang="en-US" sz="1000" dirty="0"/>
              <a:t>5kgs_2m.i</a:t>
            </a:r>
          </a:p>
          <a:p>
            <a:r>
              <a:rPr lang="en-US" sz="1000" dirty="0"/>
              <a:t>noexitperfs5_2m.i</a:t>
            </a:r>
          </a:p>
          <a:p>
            <a:r>
              <a:rPr lang="en-US" sz="1000" dirty="0"/>
              <a:t>noperfs_2m.i</a:t>
            </a:r>
          </a:p>
          <a:p>
            <a:r>
              <a:rPr lang="en-US" sz="1000" dirty="0"/>
              <a:t>Output files: </a:t>
            </a:r>
          </a:p>
          <a:p>
            <a:r>
              <a:rPr lang="en-US" sz="1000" dirty="0"/>
              <a:t>bothexitperfs_2m_CSV.csv</a:t>
            </a:r>
          </a:p>
          <a:p>
            <a:r>
              <a:rPr lang="en-US" sz="1000" dirty="0"/>
              <a:t>5kgs_2m_exodus.e</a:t>
            </a:r>
          </a:p>
          <a:p>
            <a:r>
              <a:rPr lang="en-US" sz="1000" dirty="0"/>
              <a:t>noexitperfs5_2m_CSV.csv</a:t>
            </a:r>
          </a:p>
          <a:p>
            <a:r>
              <a:rPr lang="en-US" sz="1000" dirty="0"/>
              <a:t>noexitperfs5_2m_exodus.e</a:t>
            </a:r>
          </a:p>
          <a:p>
            <a:r>
              <a:rPr lang="en-US" sz="1000" dirty="0"/>
              <a:t>noperfs_2m_CSV.csv</a:t>
            </a:r>
          </a:p>
          <a:p>
            <a:r>
              <a:rPr lang="en-US" sz="1000" dirty="0"/>
              <a:t>noperfs_2m_exodus.e</a:t>
            </a:r>
          </a:p>
          <a:p>
            <a:r>
              <a:rPr lang="en-US" sz="1000" dirty="0">
                <a:hlinkClick r:id="rId3"/>
              </a:rPr>
              <a:t>GitHub Repository Link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861800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047D433-6C63-3029-E6FD-D95D781FD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715728"/>
            <a:ext cx="3517119" cy="342039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A42682E-991E-412F-DA77-2C0491608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705893"/>
            <a:ext cx="3537345" cy="344006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DB19CE7B-2CE6-6C3D-B185-F1A711E44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715729"/>
            <a:ext cx="3517120" cy="34203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DE4641-0BB8-CA95-1D64-359234A83AD3}"/>
              </a:ext>
            </a:extLst>
          </p:cNvPr>
          <p:cNvSpPr txBox="1"/>
          <p:nvPr/>
        </p:nvSpPr>
        <p:spPr>
          <a:xfrm>
            <a:off x="2058138" y="250447"/>
            <a:ext cx="80757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Fracture Inlet and Outlet Temperature (Fracture Diameter = 1 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0C5DEB-12DC-4F75-966B-7A1842672108}"/>
              </a:ext>
            </a:extLst>
          </p:cNvPr>
          <p:cNvSpPr txBox="1"/>
          <p:nvPr/>
        </p:nvSpPr>
        <p:spPr>
          <a:xfrm>
            <a:off x="774551" y="5145960"/>
            <a:ext cx="43147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Input files: </a:t>
            </a:r>
          </a:p>
          <a:p>
            <a:r>
              <a:rPr lang="en-US" sz="800" dirty="0"/>
              <a:t>5kgs_1m.i</a:t>
            </a:r>
          </a:p>
          <a:p>
            <a:r>
              <a:rPr lang="en-US" sz="800" dirty="0"/>
              <a:t>noexitperfs5_1m.i</a:t>
            </a:r>
          </a:p>
          <a:p>
            <a:r>
              <a:rPr lang="en-US" sz="800" dirty="0"/>
              <a:t>noperfs_1m.i</a:t>
            </a:r>
          </a:p>
          <a:p>
            <a:r>
              <a:rPr lang="en-US" sz="800" dirty="0"/>
              <a:t>Output files: </a:t>
            </a:r>
          </a:p>
          <a:p>
            <a:r>
              <a:rPr lang="en-US" sz="800" dirty="0"/>
              <a:t>bothexitperfs_1m_CSV.csv</a:t>
            </a:r>
          </a:p>
          <a:p>
            <a:r>
              <a:rPr lang="en-US" sz="800" dirty="0"/>
              <a:t>5kgs_1m_exodus.e</a:t>
            </a:r>
          </a:p>
          <a:p>
            <a:r>
              <a:rPr lang="en-US" sz="800" dirty="0"/>
              <a:t>noexitperfs5_1m_CSV.csv</a:t>
            </a:r>
          </a:p>
          <a:p>
            <a:r>
              <a:rPr lang="en-US" sz="800" dirty="0"/>
              <a:t>noexitperfs5_1m_exodus.e</a:t>
            </a:r>
          </a:p>
          <a:p>
            <a:r>
              <a:rPr lang="en-US" sz="800" dirty="0"/>
              <a:t>noperfs_1m_CSV.csv</a:t>
            </a:r>
          </a:p>
          <a:p>
            <a:r>
              <a:rPr lang="en-US" sz="800" dirty="0"/>
              <a:t>noperfs_1m_exodus.e</a:t>
            </a:r>
          </a:p>
          <a:p>
            <a:r>
              <a:rPr lang="en-US" sz="800" dirty="0">
                <a:hlinkClick r:id="rId5"/>
              </a:rPr>
              <a:t>GitHub Repository Link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69119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EDA6329E-E18A-2486-590A-A00B044E3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221" y="1701858"/>
            <a:ext cx="3517119" cy="3420397"/>
          </a:xfrm>
          <a:prstGeom prst="rect">
            <a:avLst/>
          </a:prstGeom>
        </p:spPr>
      </p:pic>
      <p:cxnSp>
        <p:nvCxnSpPr>
          <p:cNvPr id="12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2CCC60D-B5C4-82AB-3631-F4FDBDB12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705893"/>
            <a:ext cx="3537345" cy="344006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22ECBCA-8235-D3C4-F300-FE9AD3860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0" y="1701858"/>
            <a:ext cx="3517120" cy="34203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5323E4-C20E-1809-71FA-0AE06C5BAB27}"/>
              </a:ext>
            </a:extLst>
          </p:cNvPr>
          <p:cNvSpPr txBox="1"/>
          <p:nvPr/>
        </p:nvSpPr>
        <p:spPr>
          <a:xfrm>
            <a:off x="2058138" y="250447"/>
            <a:ext cx="80757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Fracture Inlet and Outlet Temperature (Fracture Diameter = 2 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8A4FA-9D13-2D87-4A21-04FED8317E70}"/>
              </a:ext>
            </a:extLst>
          </p:cNvPr>
          <p:cNvSpPr txBox="1"/>
          <p:nvPr/>
        </p:nvSpPr>
        <p:spPr>
          <a:xfrm>
            <a:off x="697399" y="5122255"/>
            <a:ext cx="4371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Input files: </a:t>
            </a:r>
          </a:p>
          <a:p>
            <a:r>
              <a:rPr lang="en-US" sz="800" dirty="0"/>
              <a:t>5kgs_2m.i</a:t>
            </a:r>
          </a:p>
          <a:p>
            <a:r>
              <a:rPr lang="en-US" sz="800" dirty="0"/>
              <a:t>noexitperfs5_2m.i</a:t>
            </a:r>
          </a:p>
          <a:p>
            <a:r>
              <a:rPr lang="en-US" sz="800" dirty="0"/>
              <a:t>noperfs_2m.i</a:t>
            </a:r>
          </a:p>
          <a:p>
            <a:r>
              <a:rPr lang="en-US" sz="800" dirty="0"/>
              <a:t>Output files: </a:t>
            </a:r>
          </a:p>
          <a:p>
            <a:r>
              <a:rPr lang="en-US" sz="800" dirty="0"/>
              <a:t>bothexitperfs_2m_CSV.csv</a:t>
            </a:r>
          </a:p>
          <a:p>
            <a:r>
              <a:rPr lang="en-US" sz="800" dirty="0"/>
              <a:t>5kgs_2m_exodus.e</a:t>
            </a:r>
          </a:p>
          <a:p>
            <a:r>
              <a:rPr lang="en-US" sz="800" dirty="0"/>
              <a:t>noexitperfs5_2m_CSV.csv</a:t>
            </a:r>
          </a:p>
          <a:p>
            <a:r>
              <a:rPr lang="en-US" sz="800" dirty="0"/>
              <a:t>noexitperfs5_2m_exodus.e</a:t>
            </a:r>
          </a:p>
          <a:p>
            <a:r>
              <a:rPr lang="en-US" sz="800" dirty="0"/>
              <a:t>noperfs_2m_CSV.csv</a:t>
            </a:r>
          </a:p>
          <a:p>
            <a:r>
              <a:rPr lang="en-US" sz="800" dirty="0"/>
              <a:t>noperfs_2m_exodus.e</a:t>
            </a:r>
          </a:p>
          <a:p>
            <a:r>
              <a:rPr lang="en-US" sz="800" dirty="0">
                <a:hlinkClick r:id="rId5"/>
              </a:rPr>
              <a:t>GitHub Repository Link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058645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55393-BF82-C25D-F75D-66AF6B93EE39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Pressure Drop Across EGS (Fracture Diameter = 1 m)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089370F-D88F-5110-C2AA-07947D3D0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281" y="643466"/>
            <a:ext cx="5800770" cy="55687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8648EE-9B1F-1B57-3168-B2E426CA0059}"/>
              </a:ext>
            </a:extLst>
          </p:cNvPr>
          <p:cNvSpPr txBox="1"/>
          <p:nvPr/>
        </p:nvSpPr>
        <p:spPr>
          <a:xfrm>
            <a:off x="717422" y="4907769"/>
            <a:ext cx="4371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Input files: </a:t>
            </a:r>
          </a:p>
          <a:p>
            <a:r>
              <a:rPr lang="en-US" sz="1000" dirty="0"/>
              <a:t>5kgs_1m.i</a:t>
            </a:r>
          </a:p>
          <a:p>
            <a:r>
              <a:rPr lang="en-US" sz="1000" dirty="0"/>
              <a:t>noexitperfs5_1m.i</a:t>
            </a:r>
          </a:p>
          <a:p>
            <a:r>
              <a:rPr lang="en-US" sz="1000" dirty="0"/>
              <a:t>noperfs_1m.i</a:t>
            </a:r>
          </a:p>
          <a:p>
            <a:r>
              <a:rPr lang="en-US" sz="1000" dirty="0"/>
              <a:t>Output files: </a:t>
            </a:r>
          </a:p>
          <a:p>
            <a:r>
              <a:rPr lang="en-US" sz="1000" dirty="0"/>
              <a:t>bothexitperfs_1m_CSV.csv</a:t>
            </a:r>
          </a:p>
          <a:p>
            <a:r>
              <a:rPr lang="en-US" sz="1000" dirty="0"/>
              <a:t>5kgs_1m_exodus.e</a:t>
            </a:r>
          </a:p>
          <a:p>
            <a:r>
              <a:rPr lang="en-US" sz="1000" dirty="0"/>
              <a:t>noexitperfs5_1m_CSV.csv</a:t>
            </a:r>
          </a:p>
          <a:p>
            <a:r>
              <a:rPr lang="en-US" sz="1000" dirty="0"/>
              <a:t>noexitperfs5_1m_exodus.e</a:t>
            </a:r>
          </a:p>
          <a:p>
            <a:r>
              <a:rPr lang="en-US" sz="1000" dirty="0"/>
              <a:t>noperfs_1m_CSV.csv</a:t>
            </a:r>
          </a:p>
          <a:p>
            <a:r>
              <a:rPr lang="en-US" sz="1000" dirty="0"/>
              <a:t>noperfs_1m_exodus.e</a:t>
            </a:r>
          </a:p>
          <a:p>
            <a:r>
              <a:rPr lang="en-US" sz="1000" dirty="0">
                <a:hlinkClick r:id="rId3"/>
              </a:rPr>
              <a:t>GitHub Repository Link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911374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55393-BF82-C25D-F75D-66AF6B93EE39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Pressure Drop Across EGS (Fracture Diameter = 2 m)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B56EB5C-BE1E-4040-FDC2-A7A6BB29F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281" y="643466"/>
            <a:ext cx="5800770" cy="55687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CED452-EEA0-F559-46A2-D9F10AA4069D}"/>
              </a:ext>
            </a:extLst>
          </p:cNvPr>
          <p:cNvSpPr txBox="1"/>
          <p:nvPr/>
        </p:nvSpPr>
        <p:spPr>
          <a:xfrm>
            <a:off x="717422" y="4907769"/>
            <a:ext cx="4371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Input files: </a:t>
            </a:r>
          </a:p>
          <a:p>
            <a:r>
              <a:rPr lang="en-US" sz="1000" dirty="0"/>
              <a:t>5kgs_2m.i</a:t>
            </a:r>
          </a:p>
          <a:p>
            <a:r>
              <a:rPr lang="en-US" sz="1000" dirty="0"/>
              <a:t>noexitperfs5_2m.i</a:t>
            </a:r>
          </a:p>
          <a:p>
            <a:r>
              <a:rPr lang="en-US" sz="1000" dirty="0"/>
              <a:t>noperfs_2m.i</a:t>
            </a:r>
          </a:p>
          <a:p>
            <a:r>
              <a:rPr lang="en-US" sz="1000" dirty="0"/>
              <a:t>Output files: </a:t>
            </a:r>
          </a:p>
          <a:p>
            <a:r>
              <a:rPr lang="en-US" sz="1000" dirty="0"/>
              <a:t>bothexitperfs_2m_CSV.csv</a:t>
            </a:r>
          </a:p>
          <a:p>
            <a:r>
              <a:rPr lang="en-US" sz="1000" dirty="0"/>
              <a:t>5kgs_2m_exodus.e</a:t>
            </a:r>
          </a:p>
          <a:p>
            <a:r>
              <a:rPr lang="en-US" sz="1000" dirty="0"/>
              <a:t>noexitperfs5_2m_CSV.csv</a:t>
            </a:r>
          </a:p>
          <a:p>
            <a:r>
              <a:rPr lang="en-US" sz="1000" dirty="0"/>
              <a:t>noexitperfs5_2m_exodus.e</a:t>
            </a:r>
          </a:p>
          <a:p>
            <a:r>
              <a:rPr lang="en-US" sz="1000" dirty="0"/>
              <a:t>noperfs_2m_CSV.csv</a:t>
            </a:r>
          </a:p>
          <a:p>
            <a:r>
              <a:rPr lang="en-US" sz="1000" dirty="0"/>
              <a:t>noperfs_2m_exodus.e</a:t>
            </a:r>
          </a:p>
          <a:p>
            <a:r>
              <a:rPr lang="en-US" sz="1000" dirty="0">
                <a:hlinkClick r:id="rId3"/>
              </a:rPr>
              <a:t>GitHub Repository Link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052848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AC3E2F-7467-56F6-7870-56B7D770E0EB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Pressure Drop Across Fractures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(Fracture Diameter = 1 m)</a:t>
            </a:r>
          </a:p>
        </p:txBody>
      </p:sp>
      <p:pic>
        <p:nvPicPr>
          <p:cNvPr id="3" name="Picture 2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73D47A15-8841-9319-2903-E3F135A74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561" y="643466"/>
            <a:ext cx="5726210" cy="55687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25362E-EAF0-02E3-7B5B-F60DE0885CB3}"/>
              </a:ext>
            </a:extLst>
          </p:cNvPr>
          <p:cNvSpPr txBox="1"/>
          <p:nvPr/>
        </p:nvSpPr>
        <p:spPr>
          <a:xfrm>
            <a:off x="717422" y="4907769"/>
            <a:ext cx="4371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Input files: </a:t>
            </a:r>
          </a:p>
          <a:p>
            <a:r>
              <a:rPr lang="en-US" sz="1000" dirty="0"/>
              <a:t>5kgs_1m.i</a:t>
            </a:r>
          </a:p>
          <a:p>
            <a:r>
              <a:rPr lang="en-US" sz="1000" dirty="0"/>
              <a:t>noexitperfs5_1m.i</a:t>
            </a:r>
          </a:p>
          <a:p>
            <a:r>
              <a:rPr lang="en-US" sz="1000" dirty="0"/>
              <a:t>noperfs_1m.i</a:t>
            </a:r>
          </a:p>
          <a:p>
            <a:r>
              <a:rPr lang="en-US" sz="1000" dirty="0"/>
              <a:t>Output files: </a:t>
            </a:r>
          </a:p>
          <a:p>
            <a:r>
              <a:rPr lang="en-US" sz="1000" dirty="0"/>
              <a:t>bothexitperfs_1m_CSV.csv</a:t>
            </a:r>
          </a:p>
          <a:p>
            <a:r>
              <a:rPr lang="en-US" sz="1000" dirty="0"/>
              <a:t>5kgs_1m_exodus.e</a:t>
            </a:r>
          </a:p>
          <a:p>
            <a:r>
              <a:rPr lang="en-US" sz="1000" dirty="0"/>
              <a:t>noexitperfs5_1m_CSV.csv</a:t>
            </a:r>
          </a:p>
          <a:p>
            <a:r>
              <a:rPr lang="en-US" sz="1000" dirty="0"/>
              <a:t>noexitperfs5_1m_exodus.e</a:t>
            </a:r>
          </a:p>
          <a:p>
            <a:r>
              <a:rPr lang="en-US" sz="1000" dirty="0"/>
              <a:t>noperfs_1m_CSV.csv</a:t>
            </a:r>
          </a:p>
          <a:p>
            <a:r>
              <a:rPr lang="en-US" sz="1000" dirty="0"/>
              <a:t>noperfs_1m_exodus.e</a:t>
            </a:r>
          </a:p>
          <a:p>
            <a:r>
              <a:rPr lang="en-US" sz="1000" dirty="0">
                <a:hlinkClick r:id="rId3"/>
              </a:rPr>
              <a:t>GitHub Repository Link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335397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AC3E2F-7467-56F6-7870-56B7D770E0EB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Pressure Drop Across Fractures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(Fracture Diameter = 2 m)</a:t>
            </a:r>
          </a:p>
        </p:txBody>
      </p:sp>
      <p:pic>
        <p:nvPicPr>
          <p:cNvPr id="4" name="Picture 3" descr="Graphical user interface, chart, table&#10;&#10;Description automatically generated">
            <a:extLst>
              <a:ext uri="{FF2B5EF4-FFF2-40B4-BE49-F238E27FC236}">
                <a16:creationId xmlns:a16="http://schemas.microsoft.com/office/drawing/2014/main" id="{BCC968C7-4054-6D85-D9FF-0C0BB7C16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561" y="643466"/>
            <a:ext cx="5726210" cy="55687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4CA890-1D9E-FE5E-D968-C59D7BF83D61}"/>
              </a:ext>
            </a:extLst>
          </p:cNvPr>
          <p:cNvSpPr txBox="1"/>
          <p:nvPr/>
        </p:nvSpPr>
        <p:spPr>
          <a:xfrm>
            <a:off x="717422" y="4907769"/>
            <a:ext cx="4371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Input files: </a:t>
            </a:r>
          </a:p>
          <a:p>
            <a:r>
              <a:rPr lang="en-US" sz="1000" dirty="0"/>
              <a:t>5kgs_2m.i</a:t>
            </a:r>
          </a:p>
          <a:p>
            <a:r>
              <a:rPr lang="en-US" sz="1000" dirty="0"/>
              <a:t>noexitperfs5_2m.i</a:t>
            </a:r>
          </a:p>
          <a:p>
            <a:r>
              <a:rPr lang="en-US" sz="1000" dirty="0"/>
              <a:t>noperfs_2m.i</a:t>
            </a:r>
          </a:p>
          <a:p>
            <a:r>
              <a:rPr lang="en-US" sz="1000" dirty="0"/>
              <a:t>Output files: </a:t>
            </a:r>
          </a:p>
          <a:p>
            <a:r>
              <a:rPr lang="en-US" sz="1000" dirty="0"/>
              <a:t>bothexitperfs_2m_CSV.csv</a:t>
            </a:r>
          </a:p>
          <a:p>
            <a:r>
              <a:rPr lang="en-US" sz="1000" dirty="0"/>
              <a:t>5kgs_2m_exodus.e</a:t>
            </a:r>
          </a:p>
          <a:p>
            <a:r>
              <a:rPr lang="en-US" sz="1000" dirty="0"/>
              <a:t>noexitperfs5_2m_CSV.csv</a:t>
            </a:r>
          </a:p>
          <a:p>
            <a:r>
              <a:rPr lang="en-US" sz="1000" dirty="0"/>
              <a:t>noexitperfs5_2m_exodus.e</a:t>
            </a:r>
          </a:p>
          <a:p>
            <a:r>
              <a:rPr lang="en-US" sz="1000" dirty="0"/>
              <a:t>noperfs_2m_CSV.csv</a:t>
            </a:r>
          </a:p>
          <a:p>
            <a:r>
              <a:rPr lang="en-US" sz="1000" dirty="0"/>
              <a:t>noperfs_2m_exodus.e</a:t>
            </a:r>
          </a:p>
          <a:p>
            <a:r>
              <a:rPr lang="en-US" sz="1000" dirty="0">
                <a:hlinkClick r:id="rId3"/>
              </a:rPr>
              <a:t>GitHub Repository Link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201095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B004E-A817-D021-3AC8-D95BA12B32D4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Injection and Production Pressure (Fracture Diameter = 1 m)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2F85AA34-E399-C874-E064-BAA4FBC45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17" y="643466"/>
            <a:ext cx="5877297" cy="55687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4753E-510F-0287-1275-14F65D6B1C43}"/>
              </a:ext>
            </a:extLst>
          </p:cNvPr>
          <p:cNvSpPr txBox="1"/>
          <p:nvPr/>
        </p:nvSpPr>
        <p:spPr>
          <a:xfrm>
            <a:off x="717422" y="4907769"/>
            <a:ext cx="4371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Input files: </a:t>
            </a:r>
          </a:p>
          <a:p>
            <a:r>
              <a:rPr lang="en-US" sz="1000" dirty="0"/>
              <a:t>5kgs_1m.i</a:t>
            </a:r>
          </a:p>
          <a:p>
            <a:r>
              <a:rPr lang="en-US" sz="1000" dirty="0"/>
              <a:t>noexitperfs5_1m.i</a:t>
            </a:r>
          </a:p>
          <a:p>
            <a:r>
              <a:rPr lang="en-US" sz="1000" dirty="0"/>
              <a:t>noperfs_1m.i</a:t>
            </a:r>
          </a:p>
          <a:p>
            <a:r>
              <a:rPr lang="en-US" sz="1000" dirty="0"/>
              <a:t>Output files: </a:t>
            </a:r>
          </a:p>
          <a:p>
            <a:r>
              <a:rPr lang="en-US" sz="1000" dirty="0"/>
              <a:t>bothexitperfs_1m_CSV.csv</a:t>
            </a:r>
          </a:p>
          <a:p>
            <a:r>
              <a:rPr lang="en-US" sz="1000" dirty="0"/>
              <a:t>5kgs_1m_exodus.e</a:t>
            </a:r>
          </a:p>
          <a:p>
            <a:r>
              <a:rPr lang="en-US" sz="1000" dirty="0"/>
              <a:t>noexitperfs5_1m_CSV.csv</a:t>
            </a:r>
          </a:p>
          <a:p>
            <a:r>
              <a:rPr lang="en-US" sz="1000" dirty="0"/>
              <a:t>noexitperfs5_1m_exodus.e</a:t>
            </a:r>
          </a:p>
          <a:p>
            <a:r>
              <a:rPr lang="en-US" sz="1000" dirty="0"/>
              <a:t>noperfs_1m_CSV.csv</a:t>
            </a:r>
          </a:p>
          <a:p>
            <a:r>
              <a:rPr lang="en-US" sz="1000" dirty="0"/>
              <a:t>noperfs_1m_exodus.e</a:t>
            </a:r>
          </a:p>
          <a:p>
            <a:r>
              <a:rPr lang="en-US" sz="1000" dirty="0">
                <a:hlinkClick r:id="rId3"/>
              </a:rPr>
              <a:t>GitHub Repository Link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77875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213CD-1125-73E1-8B21-39D2E1F4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Sensitivity Studies Performed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CEC8B-5310-D6AA-7D5C-6618EE9B6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3 fracture zones</a:t>
            </a:r>
            <a:r>
              <a:rPr lang="en-US" dirty="0"/>
              <a:t> (with Open Hole at Toe) vs. </a:t>
            </a:r>
            <a:r>
              <a:rPr lang="en-US" b="1" dirty="0"/>
              <a:t>2 fracture zones</a:t>
            </a:r>
            <a:r>
              <a:rPr lang="en-US" dirty="0"/>
              <a:t> (no Open Hole at Toe)</a:t>
            </a:r>
          </a:p>
          <a:p>
            <a:r>
              <a:rPr lang="en-US" b="1" dirty="0"/>
              <a:t>0.5 m </a:t>
            </a:r>
            <a:r>
              <a:rPr lang="en-US" dirty="0"/>
              <a:t>vs. </a:t>
            </a:r>
            <a:r>
              <a:rPr lang="en-US" b="1" dirty="0"/>
              <a:t>1 m </a:t>
            </a:r>
            <a:r>
              <a:rPr lang="en-US" dirty="0"/>
              <a:t>vs. </a:t>
            </a:r>
            <a:r>
              <a:rPr lang="en-US" b="1" dirty="0"/>
              <a:t>2 m </a:t>
            </a:r>
            <a:r>
              <a:rPr lang="en-US" dirty="0"/>
              <a:t>fracture diameter</a:t>
            </a:r>
          </a:p>
          <a:p>
            <a:r>
              <a:rPr lang="en-US" b="1" dirty="0"/>
              <a:t>2 kg/s </a:t>
            </a:r>
            <a:r>
              <a:rPr lang="en-US" dirty="0"/>
              <a:t>vs. </a:t>
            </a:r>
            <a:r>
              <a:rPr lang="en-US" b="1" dirty="0"/>
              <a:t>5 kg/s </a:t>
            </a:r>
            <a:r>
              <a:rPr lang="en-US" dirty="0"/>
              <a:t>vs. </a:t>
            </a:r>
            <a:r>
              <a:rPr lang="en-US" b="1" dirty="0"/>
              <a:t>10 kg/s</a:t>
            </a:r>
          </a:p>
          <a:p>
            <a:r>
              <a:rPr lang="en-US" b="1" dirty="0"/>
              <a:t>Exit Perforations</a:t>
            </a:r>
            <a:r>
              <a:rPr lang="en-US" dirty="0"/>
              <a:t> turned </a:t>
            </a:r>
            <a:r>
              <a:rPr lang="en-US" b="1" dirty="0"/>
              <a:t>off</a:t>
            </a:r>
            <a:r>
              <a:rPr lang="en-US" dirty="0"/>
              <a:t> and </a:t>
            </a:r>
            <a:r>
              <a:rPr lang="en-US" b="1" dirty="0"/>
              <a:t>both perforations </a:t>
            </a:r>
            <a:r>
              <a:rPr lang="en-US" dirty="0"/>
              <a:t>turned </a:t>
            </a:r>
            <a:r>
              <a:rPr lang="en-US" b="1" dirty="0"/>
              <a:t>off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0109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B004E-A817-D021-3AC8-D95BA12B32D4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Injection and Production Pressure (Fracture Diameter = 2 m)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C2E6AEB-FCC1-32E7-19F8-9FF3EFD91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17" y="643466"/>
            <a:ext cx="5877297" cy="55687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B25FBD-79E5-AF09-F1B7-FC4C2F33C6FF}"/>
              </a:ext>
            </a:extLst>
          </p:cNvPr>
          <p:cNvSpPr txBox="1"/>
          <p:nvPr/>
        </p:nvSpPr>
        <p:spPr>
          <a:xfrm>
            <a:off x="717422" y="4907769"/>
            <a:ext cx="4371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Input files: </a:t>
            </a:r>
          </a:p>
          <a:p>
            <a:r>
              <a:rPr lang="en-US" sz="1000" dirty="0"/>
              <a:t>5kgs_2m.i</a:t>
            </a:r>
          </a:p>
          <a:p>
            <a:r>
              <a:rPr lang="en-US" sz="1000" dirty="0"/>
              <a:t>noexitperfs5_2m.i</a:t>
            </a:r>
          </a:p>
          <a:p>
            <a:r>
              <a:rPr lang="en-US" sz="1000" dirty="0"/>
              <a:t>noperfs_2m.i</a:t>
            </a:r>
          </a:p>
          <a:p>
            <a:r>
              <a:rPr lang="en-US" sz="1000" dirty="0"/>
              <a:t>Output files: </a:t>
            </a:r>
          </a:p>
          <a:p>
            <a:r>
              <a:rPr lang="en-US" sz="1000" dirty="0"/>
              <a:t>bothexitperfs_2m_CSV.csv</a:t>
            </a:r>
          </a:p>
          <a:p>
            <a:r>
              <a:rPr lang="en-US" sz="1000" dirty="0"/>
              <a:t>5kgs_2m_exodus.e</a:t>
            </a:r>
          </a:p>
          <a:p>
            <a:r>
              <a:rPr lang="en-US" sz="1000" dirty="0"/>
              <a:t>noexitperfs5_2m_CSV.csv</a:t>
            </a:r>
          </a:p>
          <a:p>
            <a:r>
              <a:rPr lang="en-US" sz="1000" dirty="0"/>
              <a:t>noexitperfs5_2m_exodus.e</a:t>
            </a:r>
          </a:p>
          <a:p>
            <a:r>
              <a:rPr lang="en-US" sz="1000" dirty="0"/>
              <a:t>noperfs_2m_CSV.csv</a:t>
            </a:r>
          </a:p>
          <a:p>
            <a:r>
              <a:rPr lang="en-US" sz="1000" dirty="0"/>
              <a:t>noperfs_2m_exodus.e</a:t>
            </a:r>
          </a:p>
          <a:p>
            <a:r>
              <a:rPr lang="en-US" sz="1000" dirty="0">
                <a:hlinkClick r:id="rId3"/>
              </a:rPr>
              <a:t>GitHub Repository Link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108849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9EEA-8EF6-4890-B7E4-DE271C71A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224" y="146822"/>
            <a:ext cx="10515600" cy="1325563"/>
          </a:xfrm>
        </p:spPr>
        <p:txBody>
          <a:bodyPr/>
          <a:lstStyle/>
          <a:p>
            <a:r>
              <a:rPr lang="en-US" dirty="0"/>
              <a:t>Works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D6B6F-1AF3-7332-9708-43711BAA0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2385"/>
            <a:ext cx="10515600" cy="435133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10400" dirty="0" err="1"/>
              <a:t>Asai</a:t>
            </a:r>
            <a:r>
              <a:rPr lang="en-US" sz="10400" dirty="0"/>
              <a:t>, Pranay, et al. “Analytical Model for Fluid Flow</a:t>
            </a:r>
          </a:p>
          <a:p>
            <a:pPr marL="0" indent="0">
              <a:buNone/>
            </a:pPr>
            <a:r>
              <a:rPr lang="en-US" sz="10400" dirty="0"/>
              <a:t>	Distribution in an Enhanced Geothermal Systems </a:t>
            </a:r>
          </a:p>
          <a:p>
            <a:pPr marL="0" indent="0">
              <a:buNone/>
            </a:pPr>
            <a:r>
              <a:rPr lang="en-US" sz="10400" dirty="0"/>
              <a:t>	(EGS).”</a:t>
            </a:r>
            <a:r>
              <a:rPr lang="en-US" sz="10400" i="1" dirty="0"/>
              <a:t>Renewable Energy</a:t>
            </a:r>
            <a:r>
              <a:rPr lang="en-US" sz="10400" dirty="0"/>
              <a:t>, vol. 193, 18 May 2022, pp. </a:t>
            </a:r>
          </a:p>
          <a:p>
            <a:pPr marL="0" indent="0">
              <a:buNone/>
            </a:pPr>
            <a:r>
              <a:rPr lang="en-US" sz="10400" dirty="0"/>
              <a:t>	821-831.,</a:t>
            </a:r>
          </a:p>
          <a:p>
            <a:pPr marL="0" indent="0">
              <a:buNone/>
            </a:pPr>
            <a:r>
              <a:rPr lang="en-US" sz="10400" dirty="0"/>
              <a:t>	https://</a:t>
            </a:r>
            <a:r>
              <a:rPr lang="en-US" sz="10400" dirty="0" err="1"/>
              <a:t>doi.org</a:t>
            </a:r>
            <a:r>
              <a:rPr lang="en-US" sz="10400" dirty="0"/>
              <a:t>/10.1016/j.renene.2022.05.079. </a:t>
            </a:r>
          </a:p>
          <a:p>
            <a:pPr marL="0" indent="0">
              <a:buNone/>
            </a:pPr>
            <a:endParaRPr lang="en-US" sz="10400" dirty="0"/>
          </a:p>
          <a:p>
            <a:pPr marL="0" indent="0">
              <a:buNone/>
            </a:pPr>
            <a:r>
              <a:rPr lang="en-US" sz="9600" dirty="0"/>
              <a:t>“Darcy's Law.” </a:t>
            </a:r>
            <a:r>
              <a:rPr lang="en-US" sz="9600" i="1" dirty="0"/>
              <a:t>Wikipedia</a:t>
            </a:r>
            <a:r>
              <a:rPr lang="en-US" sz="9600" dirty="0"/>
              <a:t>, Wikimedia Foundation, 5 July 2022,</a:t>
            </a:r>
          </a:p>
          <a:p>
            <a:pPr marL="0" indent="0">
              <a:buNone/>
            </a:pPr>
            <a:r>
              <a:rPr lang="en-US" sz="9600" dirty="0"/>
              <a:t>	https://</a:t>
            </a:r>
            <a:r>
              <a:rPr lang="en-US" sz="9600" dirty="0" err="1"/>
              <a:t>en.wikipedia.org</a:t>
            </a:r>
            <a:r>
              <a:rPr lang="en-US" sz="9600" dirty="0"/>
              <a:t>/wiki/Darcy%27s_law. </a:t>
            </a:r>
          </a:p>
          <a:p>
            <a:pPr marL="0" indent="0">
              <a:buNone/>
            </a:pPr>
            <a:endParaRPr lang="en-US" sz="10400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E246C-2458-669D-7BD7-B3EB8EA6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302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F657B-4758-6F89-2D8D-F6591171E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87889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12699</TotalTime>
  <Words>11369</Words>
  <Application>Microsoft Macintosh PowerPoint</Application>
  <PresentationFormat>Widescreen</PresentationFormat>
  <Paragraphs>1684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Arial</vt:lpstr>
      <vt:lpstr>Calibri</vt:lpstr>
      <vt:lpstr>Calibri Light</vt:lpstr>
      <vt:lpstr>Cambria Math</vt:lpstr>
      <vt:lpstr>Wingdings</vt:lpstr>
      <vt:lpstr>Office Theme</vt:lpstr>
      <vt:lpstr>Thermo-Hydraulics (THM) MOOSE Module  Utah Forge Simulation Version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Sensitivity Studies Performed</vt:lpstr>
      <vt:lpstr>Parameters</vt:lpstr>
      <vt:lpstr>Fluid Properties Used</vt:lpstr>
      <vt:lpstr>Heat Structure Materials</vt:lpstr>
      <vt:lpstr>Preconditioning Used</vt:lpstr>
      <vt:lpstr>Executioner Used</vt:lpstr>
      <vt:lpstr>Heat Structures for pipes</vt:lpstr>
      <vt:lpstr>Heat Structures for fractures</vt:lpstr>
      <vt:lpstr>Calculating Fracture Permeability Using Darcy’s Law</vt:lpstr>
      <vt:lpstr>3 Fracture Zones Study</vt:lpstr>
      <vt:lpstr>Paraview at ~= 1,000,000s,  3 fracture zones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 Fracture Zones Study</vt:lpstr>
      <vt:lpstr>Paraview at ~= 1,000,000s,  2 fracture zones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Perforation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 Cited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A. Willis</dc:creator>
  <cp:lastModifiedBy>Benjamin A. Willis</cp:lastModifiedBy>
  <cp:revision>155</cp:revision>
  <dcterms:created xsi:type="dcterms:W3CDTF">2022-07-05T21:58:00Z</dcterms:created>
  <dcterms:modified xsi:type="dcterms:W3CDTF">2022-07-22T16:57:02Z</dcterms:modified>
</cp:coreProperties>
</file>